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67" r:id="rId6"/>
    <p:sldId id="268" r:id="rId7"/>
    <p:sldId id="269" r:id="rId8"/>
    <p:sldId id="266" r:id="rId9"/>
    <p:sldId id="259" r:id="rId10"/>
    <p:sldId id="260" r:id="rId11"/>
    <p:sldId id="261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153"/>
    <p:restoredTop sz="94624"/>
  </p:normalViewPr>
  <p:slideViewPr>
    <p:cSldViewPr snapToGrid="0">
      <p:cViewPr varScale="1">
        <p:scale>
          <a:sx n="103" d="100"/>
          <a:sy n="103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58E717-E1B4-422F-AF69-2298C8A9CCF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B7944370-763A-4B96-9C55-B7CBE4980744}">
      <dgm:prSet/>
      <dgm:spPr/>
      <dgm:t>
        <a:bodyPr/>
        <a:lstStyle/>
        <a:p>
          <a:r>
            <a:rPr kumimoji="1" lang="en-US" b="1" dirty="0">
              <a:solidFill>
                <a:schemeClr val="tx1"/>
              </a:solidFill>
            </a:rPr>
            <a:t>Real Estate Market Dynamics: It's important to consider how market conditions (like supply and demand, economic trends, and regional factors) impact property prices.</a:t>
          </a:r>
          <a:endParaRPr lang="en-US" b="1" dirty="0">
            <a:solidFill>
              <a:schemeClr val="tx1"/>
            </a:solidFill>
          </a:endParaRPr>
        </a:p>
      </dgm:t>
    </dgm:pt>
    <dgm:pt modelId="{E4594BCC-9F4C-46C7-B137-0BF14AB7A83C}" type="parTrans" cxnId="{C09116D6-F03D-42BB-A8A3-FB83F1E099C5}">
      <dgm:prSet/>
      <dgm:spPr/>
      <dgm:t>
        <a:bodyPr/>
        <a:lstStyle/>
        <a:p>
          <a:endParaRPr lang="en-US"/>
        </a:p>
      </dgm:t>
    </dgm:pt>
    <dgm:pt modelId="{088AD15C-4D8F-451F-AE67-3736DCDB61BD}" type="sibTrans" cxnId="{C09116D6-F03D-42BB-A8A3-FB83F1E099C5}">
      <dgm:prSet/>
      <dgm:spPr/>
      <dgm:t>
        <a:bodyPr/>
        <a:lstStyle/>
        <a:p>
          <a:endParaRPr lang="en-US"/>
        </a:p>
      </dgm:t>
    </dgm:pt>
    <dgm:pt modelId="{6A504F1E-E30A-425F-9706-F3F636D456B8}">
      <dgm:prSet/>
      <dgm:spPr/>
      <dgm:t>
        <a:bodyPr/>
        <a:lstStyle/>
        <a:p>
          <a:r>
            <a:rPr kumimoji="1" lang="en-US" b="1" dirty="0">
              <a:solidFill>
                <a:schemeClr val="tx1"/>
              </a:solidFill>
            </a:rPr>
            <a:t>Role of Agents in Real Estate: Their strategies, motivations, and how they impact the market would be crucial components of the background.</a:t>
          </a:r>
          <a:endParaRPr lang="en-US" b="1" dirty="0">
            <a:solidFill>
              <a:schemeClr val="tx1"/>
            </a:solidFill>
          </a:endParaRPr>
        </a:p>
      </dgm:t>
    </dgm:pt>
    <dgm:pt modelId="{57A8EBA9-9A97-43C8-AF1B-D94E0CE4D1FC}" type="parTrans" cxnId="{1C328A5E-5D22-4272-B694-D7C02084690C}">
      <dgm:prSet/>
      <dgm:spPr/>
      <dgm:t>
        <a:bodyPr/>
        <a:lstStyle/>
        <a:p>
          <a:endParaRPr lang="en-US"/>
        </a:p>
      </dgm:t>
    </dgm:pt>
    <dgm:pt modelId="{00F90BA5-8972-4C27-908C-1DDF9B1838B8}" type="sibTrans" cxnId="{1C328A5E-5D22-4272-B694-D7C02084690C}">
      <dgm:prSet/>
      <dgm:spPr/>
      <dgm:t>
        <a:bodyPr/>
        <a:lstStyle/>
        <a:p>
          <a:endParaRPr lang="en-US"/>
        </a:p>
      </dgm:t>
    </dgm:pt>
    <dgm:pt modelId="{1F291474-C2B8-4F38-BDC9-0FBFEEFF65E8}">
      <dgm:prSet/>
      <dgm:spPr/>
      <dgm:t>
        <a:bodyPr/>
        <a:lstStyle/>
        <a:p>
          <a:r>
            <a:rPr kumimoji="1" lang="en-US" b="1" dirty="0">
              <a:solidFill>
                <a:schemeClr val="tx1"/>
              </a:solidFill>
            </a:rPr>
            <a:t>Game Theory in Economics: It would be used to model and understand the behaviors and decisions of bidders, sellers, and agents.</a:t>
          </a:r>
          <a:endParaRPr lang="en-US" b="1" dirty="0">
            <a:solidFill>
              <a:schemeClr val="tx1"/>
            </a:solidFill>
          </a:endParaRPr>
        </a:p>
      </dgm:t>
    </dgm:pt>
    <dgm:pt modelId="{ADE769F6-CC89-4534-9530-CCB74964F773}" type="parTrans" cxnId="{AA008D4C-41D0-4E2B-9A35-784AA14CF37C}">
      <dgm:prSet/>
      <dgm:spPr/>
      <dgm:t>
        <a:bodyPr/>
        <a:lstStyle/>
        <a:p>
          <a:endParaRPr lang="en-US"/>
        </a:p>
      </dgm:t>
    </dgm:pt>
    <dgm:pt modelId="{A607E0F7-4CDE-42B2-8391-634F90D36330}" type="sibTrans" cxnId="{AA008D4C-41D0-4E2B-9A35-784AA14CF37C}">
      <dgm:prSet/>
      <dgm:spPr/>
      <dgm:t>
        <a:bodyPr/>
        <a:lstStyle/>
        <a:p>
          <a:endParaRPr lang="en-US"/>
        </a:p>
      </dgm:t>
    </dgm:pt>
    <dgm:pt modelId="{39D5B569-ABDD-4A2A-994A-6D357B53E050}">
      <dgm:prSet/>
      <dgm:spPr/>
      <dgm:t>
        <a:bodyPr/>
        <a:lstStyle/>
        <a:p>
          <a:r>
            <a:rPr kumimoji="1" lang="en-US" b="1" dirty="0">
              <a:solidFill>
                <a:schemeClr val="tx1"/>
              </a:solidFill>
            </a:rPr>
            <a:t>Bayesian Persuasion and Information Asymmetry: It would help in understanding how beliefs and expectations are shaped in the context of property valuation.</a:t>
          </a:r>
          <a:endParaRPr lang="en-US" b="1" dirty="0">
            <a:solidFill>
              <a:schemeClr val="tx1"/>
            </a:solidFill>
          </a:endParaRPr>
        </a:p>
      </dgm:t>
    </dgm:pt>
    <dgm:pt modelId="{01CAC502-84CC-4521-A36F-557E94A19D4D}" type="parTrans" cxnId="{EE4E8C77-41BB-484F-80EB-62F6F52DBB99}">
      <dgm:prSet/>
      <dgm:spPr/>
      <dgm:t>
        <a:bodyPr/>
        <a:lstStyle/>
        <a:p>
          <a:endParaRPr lang="en-US"/>
        </a:p>
      </dgm:t>
    </dgm:pt>
    <dgm:pt modelId="{3507CE8F-0F78-4F32-B1BA-EA22F5B688D1}" type="sibTrans" cxnId="{EE4E8C77-41BB-484F-80EB-62F6F52DBB99}">
      <dgm:prSet/>
      <dgm:spPr/>
      <dgm:t>
        <a:bodyPr/>
        <a:lstStyle/>
        <a:p>
          <a:endParaRPr lang="en-US"/>
        </a:p>
      </dgm:t>
    </dgm:pt>
    <dgm:pt modelId="{BE5E1EED-B8B3-4C62-A93B-57C7A8A622CA}">
      <dgm:prSet/>
      <dgm:spPr/>
      <dgm:t>
        <a:bodyPr/>
        <a:lstStyle/>
        <a:p>
          <a:r>
            <a:rPr kumimoji="1" lang="en-US" b="1" dirty="0">
              <a:solidFill>
                <a:schemeClr val="tx1"/>
              </a:solidFill>
            </a:rPr>
            <a:t>Practical Challenges in Real Estate Transactions: It would address the practical challenges faced by agents and participants in real estate markets.</a:t>
          </a:r>
          <a:endParaRPr lang="en-US" b="1" dirty="0">
            <a:solidFill>
              <a:schemeClr val="tx1"/>
            </a:solidFill>
          </a:endParaRPr>
        </a:p>
      </dgm:t>
    </dgm:pt>
    <dgm:pt modelId="{E6699AF5-8A0F-46DC-9ACF-81553F0A761C}" type="parTrans" cxnId="{AC050F7F-9F00-404D-9AFE-0BAC66282A86}">
      <dgm:prSet/>
      <dgm:spPr/>
      <dgm:t>
        <a:bodyPr/>
        <a:lstStyle/>
        <a:p>
          <a:endParaRPr lang="en-US"/>
        </a:p>
      </dgm:t>
    </dgm:pt>
    <dgm:pt modelId="{9F54E44B-408A-4ECF-9AA3-C051CACF4FD5}" type="sibTrans" cxnId="{AC050F7F-9F00-404D-9AFE-0BAC66282A86}">
      <dgm:prSet/>
      <dgm:spPr/>
      <dgm:t>
        <a:bodyPr/>
        <a:lstStyle/>
        <a:p>
          <a:endParaRPr lang="en-US"/>
        </a:p>
      </dgm:t>
    </dgm:pt>
    <dgm:pt modelId="{78353DE6-8DC1-4504-902E-15FBC26A58D0}" type="pres">
      <dgm:prSet presAssocID="{AA58E717-E1B4-422F-AF69-2298C8A9CCF9}" presName="root" presStyleCnt="0">
        <dgm:presLayoutVars>
          <dgm:dir/>
          <dgm:resizeHandles val="exact"/>
        </dgm:presLayoutVars>
      </dgm:prSet>
      <dgm:spPr/>
    </dgm:pt>
    <dgm:pt modelId="{7C136B1C-6601-4692-BDBA-EDFA7418DE8B}" type="pres">
      <dgm:prSet presAssocID="{B7944370-763A-4B96-9C55-B7CBE4980744}" presName="compNode" presStyleCnt="0"/>
      <dgm:spPr/>
    </dgm:pt>
    <dgm:pt modelId="{C7ECCBFF-9B0B-4976-BD87-CA929F00C2A4}" type="pres">
      <dgm:prSet presAssocID="{B7944370-763A-4B96-9C55-B7CBE4980744}" presName="bgRect" presStyleLbl="bgShp" presStyleIdx="0" presStyleCnt="5"/>
      <dgm:spPr/>
    </dgm:pt>
    <dgm:pt modelId="{F5352652-DE41-41EA-9612-9767EDA0C169}" type="pres">
      <dgm:prSet presAssocID="{B7944370-763A-4B96-9C55-B7CBE4980744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城市"/>
        </a:ext>
      </dgm:extLst>
    </dgm:pt>
    <dgm:pt modelId="{AF1C756D-4184-4B4A-90BD-0797BAB9124B}" type="pres">
      <dgm:prSet presAssocID="{B7944370-763A-4B96-9C55-B7CBE4980744}" presName="spaceRect" presStyleCnt="0"/>
      <dgm:spPr/>
    </dgm:pt>
    <dgm:pt modelId="{60D9CCE6-53DC-494E-AA34-1B7ED36886B1}" type="pres">
      <dgm:prSet presAssocID="{B7944370-763A-4B96-9C55-B7CBE4980744}" presName="parTx" presStyleLbl="revTx" presStyleIdx="0" presStyleCnt="5">
        <dgm:presLayoutVars>
          <dgm:chMax val="0"/>
          <dgm:chPref val="0"/>
        </dgm:presLayoutVars>
      </dgm:prSet>
      <dgm:spPr/>
    </dgm:pt>
    <dgm:pt modelId="{878B95D4-39D3-4C0D-86CA-630B980D0EC3}" type="pres">
      <dgm:prSet presAssocID="{088AD15C-4D8F-451F-AE67-3736DCDB61BD}" presName="sibTrans" presStyleCnt="0"/>
      <dgm:spPr/>
    </dgm:pt>
    <dgm:pt modelId="{38C42DB8-0F3B-4E41-9AA6-91C1C552DB22}" type="pres">
      <dgm:prSet presAssocID="{6A504F1E-E30A-425F-9706-F3F636D456B8}" presName="compNode" presStyleCnt="0"/>
      <dgm:spPr/>
    </dgm:pt>
    <dgm:pt modelId="{562BDC3E-F3BD-4DDE-A263-7C94F9E8E9EB}" type="pres">
      <dgm:prSet presAssocID="{6A504F1E-E30A-425F-9706-F3F636D456B8}" presName="bgRect" presStyleLbl="bgShp" presStyleIdx="1" presStyleCnt="5"/>
      <dgm:spPr/>
    </dgm:pt>
    <dgm:pt modelId="{130461A8-E95C-468E-B45E-1E7403290F03}" type="pres">
      <dgm:prSet presAssocID="{6A504F1E-E30A-425F-9706-F3F636D456B8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建筑物"/>
        </a:ext>
      </dgm:extLst>
    </dgm:pt>
    <dgm:pt modelId="{210E84A3-AD5E-4F9E-BDF6-1CB2C4507151}" type="pres">
      <dgm:prSet presAssocID="{6A504F1E-E30A-425F-9706-F3F636D456B8}" presName="spaceRect" presStyleCnt="0"/>
      <dgm:spPr/>
    </dgm:pt>
    <dgm:pt modelId="{EF180587-239A-492F-8207-2BB86D437BAE}" type="pres">
      <dgm:prSet presAssocID="{6A504F1E-E30A-425F-9706-F3F636D456B8}" presName="parTx" presStyleLbl="revTx" presStyleIdx="1" presStyleCnt="5">
        <dgm:presLayoutVars>
          <dgm:chMax val="0"/>
          <dgm:chPref val="0"/>
        </dgm:presLayoutVars>
      </dgm:prSet>
      <dgm:spPr/>
    </dgm:pt>
    <dgm:pt modelId="{895AE0F5-D833-48DC-9B85-447637E42966}" type="pres">
      <dgm:prSet presAssocID="{00F90BA5-8972-4C27-908C-1DDF9B1838B8}" presName="sibTrans" presStyleCnt="0"/>
      <dgm:spPr/>
    </dgm:pt>
    <dgm:pt modelId="{6A277539-D66B-4953-919E-E5199CA44DDE}" type="pres">
      <dgm:prSet presAssocID="{1F291474-C2B8-4F38-BDC9-0FBFEEFF65E8}" presName="compNode" presStyleCnt="0"/>
      <dgm:spPr/>
    </dgm:pt>
    <dgm:pt modelId="{140FC7BF-03D0-4E12-85F1-1182DEEB26DE}" type="pres">
      <dgm:prSet presAssocID="{1F291474-C2B8-4F38-BDC9-0FBFEEFF65E8}" presName="bgRect" presStyleLbl="bgShp" presStyleIdx="2" presStyleCnt="5"/>
      <dgm:spPr/>
    </dgm:pt>
    <dgm:pt modelId="{3A5CFA8B-9F18-410E-B958-F0AEA431993B}" type="pres">
      <dgm:prSet presAssocID="{1F291474-C2B8-4F38-BDC9-0FBFEEFF65E8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银行"/>
        </a:ext>
      </dgm:extLst>
    </dgm:pt>
    <dgm:pt modelId="{81D797CE-CA64-472D-A3B6-CE23A2F5F5B1}" type="pres">
      <dgm:prSet presAssocID="{1F291474-C2B8-4F38-BDC9-0FBFEEFF65E8}" presName="spaceRect" presStyleCnt="0"/>
      <dgm:spPr/>
    </dgm:pt>
    <dgm:pt modelId="{E2277717-86B6-46AB-A688-1FE6404C100E}" type="pres">
      <dgm:prSet presAssocID="{1F291474-C2B8-4F38-BDC9-0FBFEEFF65E8}" presName="parTx" presStyleLbl="revTx" presStyleIdx="2" presStyleCnt="5">
        <dgm:presLayoutVars>
          <dgm:chMax val="0"/>
          <dgm:chPref val="0"/>
        </dgm:presLayoutVars>
      </dgm:prSet>
      <dgm:spPr/>
    </dgm:pt>
    <dgm:pt modelId="{AD779352-A5E1-4A29-88D4-091748497F58}" type="pres">
      <dgm:prSet presAssocID="{A607E0F7-4CDE-42B2-8391-634F90D36330}" presName="sibTrans" presStyleCnt="0"/>
      <dgm:spPr/>
    </dgm:pt>
    <dgm:pt modelId="{9FF5223E-F3B9-4BA3-A616-26B7D510E04A}" type="pres">
      <dgm:prSet presAssocID="{39D5B569-ABDD-4A2A-994A-6D357B53E050}" presName="compNode" presStyleCnt="0"/>
      <dgm:spPr/>
    </dgm:pt>
    <dgm:pt modelId="{65053658-A301-4828-B2CA-BA0CAA76E098}" type="pres">
      <dgm:prSet presAssocID="{39D5B569-ABDD-4A2A-994A-6D357B53E050}" presName="bgRect" presStyleLbl="bgShp" presStyleIdx="3" presStyleCnt="5"/>
      <dgm:spPr/>
    </dgm:pt>
    <dgm:pt modelId="{ED30382B-4A0F-41FC-A109-7F2218AA134A}" type="pres">
      <dgm:prSet presAssocID="{39D5B569-ABDD-4A2A-994A-6D357B53E050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409C1C28-4CA8-4294-AAD3-7B73443885C1}" type="pres">
      <dgm:prSet presAssocID="{39D5B569-ABDD-4A2A-994A-6D357B53E050}" presName="spaceRect" presStyleCnt="0"/>
      <dgm:spPr/>
    </dgm:pt>
    <dgm:pt modelId="{F00682EC-CEB6-45C5-9D16-59A970FA81ED}" type="pres">
      <dgm:prSet presAssocID="{39D5B569-ABDD-4A2A-994A-6D357B53E050}" presName="parTx" presStyleLbl="revTx" presStyleIdx="3" presStyleCnt="5">
        <dgm:presLayoutVars>
          <dgm:chMax val="0"/>
          <dgm:chPref val="0"/>
        </dgm:presLayoutVars>
      </dgm:prSet>
      <dgm:spPr/>
    </dgm:pt>
    <dgm:pt modelId="{74F9F55B-A559-4357-813A-A8A873CC9F21}" type="pres">
      <dgm:prSet presAssocID="{3507CE8F-0F78-4F32-B1BA-EA22F5B688D1}" presName="sibTrans" presStyleCnt="0"/>
      <dgm:spPr/>
    </dgm:pt>
    <dgm:pt modelId="{EFACEF41-4877-4A86-8B73-D126384AE5C6}" type="pres">
      <dgm:prSet presAssocID="{BE5E1EED-B8B3-4C62-A93B-57C7A8A622CA}" presName="compNode" presStyleCnt="0"/>
      <dgm:spPr/>
    </dgm:pt>
    <dgm:pt modelId="{B6AAE4D1-9671-43F6-BD34-24492ABE6EF2}" type="pres">
      <dgm:prSet presAssocID="{BE5E1EED-B8B3-4C62-A93B-57C7A8A622CA}" presName="bgRect" presStyleLbl="bgShp" presStyleIdx="4" presStyleCnt="5"/>
      <dgm:spPr/>
    </dgm:pt>
    <dgm:pt modelId="{36242E4C-543D-49ED-8590-C29A7825848F}" type="pres">
      <dgm:prSet presAssocID="{BE5E1EED-B8B3-4C62-A93B-57C7A8A622CA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房子"/>
        </a:ext>
      </dgm:extLst>
    </dgm:pt>
    <dgm:pt modelId="{F944F60C-F436-43B2-96F0-99C9E7474E6C}" type="pres">
      <dgm:prSet presAssocID="{BE5E1EED-B8B3-4C62-A93B-57C7A8A622CA}" presName="spaceRect" presStyleCnt="0"/>
      <dgm:spPr/>
    </dgm:pt>
    <dgm:pt modelId="{10488AA8-C8AB-4F24-88F6-60A18F8C12CD}" type="pres">
      <dgm:prSet presAssocID="{BE5E1EED-B8B3-4C62-A93B-57C7A8A622CA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1C328A5E-5D22-4272-B694-D7C02084690C}" srcId="{AA58E717-E1B4-422F-AF69-2298C8A9CCF9}" destId="{6A504F1E-E30A-425F-9706-F3F636D456B8}" srcOrd="1" destOrd="0" parTransId="{57A8EBA9-9A97-43C8-AF1B-D94E0CE4D1FC}" sibTransId="{00F90BA5-8972-4C27-908C-1DDF9B1838B8}"/>
    <dgm:cxn modelId="{AA008D4C-41D0-4E2B-9A35-784AA14CF37C}" srcId="{AA58E717-E1B4-422F-AF69-2298C8A9CCF9}" destId="{1F291474-C2B8-4F38-BDC9-0FBFEEFF65E8}" srcOrd="2" destOrd="0" parTransId="{ADE769F6-CC89-4534-9530-CCB74964F773}" sibTransId="{A607E0F7-4CDE-42B2-8391-634F90D36330}"/>
    <dgm:cxn modelId="{D945076D-9DA5-4106-A99F-C1FD91DAF61F}" type="presOf" srcId="{6A504F1E-E30A-425F-9706-F3F636D456B8}" destId="{EF180587-239A-492F-8207-2BB86D437BAE}" srcOrd="0" destOrd="0" presId="urn:microsoft.com/office/officeart/2018/2/layout/IconVerticalSolidList"/>
    <dgm:cxn modelId="{EE4E8C77-41BB-484F-80EB-62F6F52DBB99}" srcId="{AA58E717-E1B4-422F-AF69-2298C8A9CCF9}" destId="{39D5B569-ABDD-4A2A-994A-6D357B53E050}" srcOrd="3" destOrd="0" parTransId="{01CAC502-84CC-4521-A36F-557E94A19D4D}" sibTransId="{3507CE8F-0F78-4F32-B1BA-EA22F5B688D1}"/>
    <dgm:cxn modelId="{AC050F7F-9F00-404D-9AFE-0BAC66282A86}" srcId="{AA58E717-E1B4-422F-AF69-2298C8A9CCF9}" destId="{BE5E1EED-B8B3-4C62-A93B-57C7A8A622CA}" srcOrd="4" destOrd="0" parTransId="{E6699AF5-8A0F-46DC-9ACF-81553F0A761C}" sibTransId="{9F54E44B-408A-4ECF-9AA3-C051CACF4FD5}"/>
    <dgm:cxn modelId="{31A02A8C-C5A8-48AB-9020-56362EF1CB25}" type="presOf" srcId="{39D5B569-ABDD-4A2A-994A-6D357B53E050}" destId="{F00682EC-CEB6-45C5-9D16-59A970FA81ED}" srcOrd="0" destOrd="0" presId="urn:microsoft.com/office/officeart/2018/2/layout/IconVerticalSolidList"/>
    <dgm:cxn modelId="{CF1FAC8C-DDE1-4C87-89D8-E4D22A12340C}" type="presOf" srcId="{B7944370-763A-4B96-9C55-B7CBE4980744}" destId="{60D9CCE6-53DC-494E-AA34-1B7ED36886B1}" srcOrd="0" destOrd="0" presId="urn:microsoft.com/office/officeart/2018/2/layout/IconVerticalSolidList"/>
    <dgm:cxn modelId="{EA04EAA8-B61D-4463-BA6A-9ABA20BD64B7}" type="presOf" srcId="{1F291474-C2B8-4F38-BDC9-0FBFEEFF65E8}" destId="{E2277717-86B6-46AB-A688-1FE6404C100E}" srcOrd="0" destOrd="0" presId="urn:microsoft.com/office/officeart/2018/2/layout/IconVerticalSolidList"/>
    <dgm:cxn modelId="{C09116D6-F03D-42BB-A8A3-FB83F1E099C5}" srcId="{AA58E717-E1B4-422F-AF69-2298C8A9CCF9}" destId="{B7944370-763A-4B96-9C55-B7CBE4980744}" srcOrd="0" destOrd="0" parTransId="{E4594BCC-9F4C-46C7-B137-0BF14AB7A83C}" sibTransId="{088AD15C-4D8F-451F-AE67-3736DCDB61BD}"/>
    <dgm:cxn modelId="{E1E036E5-B675-4E47-AFD5-DA820DADFFB7}" type="presOf" srcId="{BE5E1EED-B8B3-4C62-A93B-57C7A8A622CA}" destId="{10488AA8-C8AB-4F24-88F6-60A18F8C12CD}" srcOrd="0" destOrd="0" presId="urn:microsoft.com/office/officeart/2018/2/layout/IconVerticalSolidList"/>
    <dgm:cxn modelId="{D3A22EF4-10BC-4FEC-AE58-BDCBEF54CEC6}" type="presOf" srcId="{AA58E717-E1B4-422F-AF69-2298C8A9CCF9}" destId="{78353DE6-8DC1-4504-902E-15FBC26A58D0}" srcOrd="0" destOrd="0" presId="urn:microsoft.com/office/officeart/2018/2/layout/IconVerticalSolidList"/>
    <dgm:cxn modelId="{5CA2F509-F27D-4F95-8AD9-21D2B2D71C72}" type="presParOf" srcId="{78353DE6-8DC1-4504-902E-15FBC26A58D0}" destId="{7C136B1C-6601-4692-BDBA-EDFA7418DE8B}" srcOrd="0" destOrd="0" presId="urn:microsoft.com/office/officeart/2018/2/layout/IconVerticalSolidList"/>
    <dgm:cxn modelId="{4C4DC488-DDF5-4312-B907-9DEDCDDAD678}" type="presParOf" srcId="{7C136B1C-6601-4692-BDBA-EDFA7418DE8B}" destId="{C7ECCBFF-9B0B-4976-BD87-CA929F00C2A4}" srcOrd="0" destOrd="0" presId="urn:microsoft.com/office/officeart/2018/2/layout/IconVerticalSolidList"/>
    <dgm:cxn modelId="{477C4FDE-D88E-494A-87D3-1E9BC7E7E5DB}" type="presParOf" srcId="{7C136B1C-6601-4692-BDBA-EDFA7418DE8B}" destId="{F5352652-DE41-41EA-9612-9767EDA0C169}" srcOrd="1" destOrd="0" presId="urn:microsoft.com/office/officeart/2018/2/layout/IconVerticalSolidList"/>
    <dgm:cxn modelId="{769BF220-D3DF-4A4A-9BE3-0EF6CC86D880}" type="presParOf" srcId="{7C136B1C-6601-4692-BDBA-EDFA7418DE8B}" destId="{AF1C756D-4184-4B4A-90BD-0797BAB9124B}" srcOrd="2" destOrd="0" presId="urn:microsoft.com/office/officeart/2018/2/layout/IconVerticalSolidList"/>
    <dgm:cxn modelId="{D34FE62B-C756-458B-AB95-C882097CF482}" type="presParOf" srcId="{7C136B1C-6601-4692-BDBA-EDFA7418DE8B}" destId="{60D9CCE6-53DC-494E-AA34-1B7ED36886B1}" srcOrd="3" destOrd="0" presId="urn:microsoft.com/office/officeart/2018/2/layout/IconVerticalSolidList"/>
    <dgm:cxn modelId="{15CF220C-B19F-43D3-AFA7-36E4649E8F14}" type="presParOf" srcId="{78353DE6-8DC1-4504-902E-15FBC26A58D0}" destId="{878B95D4-39D3-4C0D-86CA-630B980D0EC3}" srcOrd="1" destOrd="0" presId="urn:microsoft.com/office/officeart/2018/2/layout/IconVerticalSolidList"/>
    <dgm:cxn modelId="{AE52DD70-5334-4616-954B-6D38B098B91A}" type="presParOf" srcId="{78353DE6-8DC1-4504-902E-15FBC26A58D0}" destId="{38C42DB8-0F3B-4E41-9AA6-91C1C552DB22}" srcOrd="2" destOrd="0" presId="urn:microsoft.com/office/officeart/2018/2/layout/IconVerticalSolidList"/>
    <dgm:cxn modelId="{71D5A685-1423-48A7-8D2B-B2947911C2FF}" type="presParOf" srcId="{38C42DB8-0F3B-4E41-9AA6-91C1C552DB22}" destId="{562BDC3E-F3BD-4DDE-A263-7C94F9E8E9EB}" srcOrd="0" destOrd="0" presId="urn:microsoft.com/office/officeart/2018/2/layout/IconVerticalSolidList"/>
    <dgm:cxn modelId="{7D6B966E-2681-4EFF-821F-000ECA458CA0}" type="presParOf" srcId="{38C42DB8-0F3B-4E41-9AA6-91C1C552DB22}" destId="{130461A8-E95C-468E-B45E-1E7403290F03}" srcOrd="1" destOrd="0" presId="urn:microsoft.com/office/officeart/2018/2/layout/IconVerticalSolidList"/>
    <dgm:cxn modelId="{A71C3A0C-C19B-45A2-AA60-4079533AE7D7}" type="presParOf" srcId="{38C42DB8-0F3B-4E41-9AA6-91C1C552DB22}" destId="{210E84A3-AD5E-4F9E-BDF6-1CB2C4507151}" srcOrd="2" destOrd="0" presId="urn:microsoft.com/office/officeart/2018/2/layout/IconVerticalSolidList"/>
    <dgm:cxn modelId="{ADD1ED50-7245-4753-861F-2BC0B82980EA}" type="presParOf" srcId="{38C42DB8-0F3B-4E41-9AA6-91C1C552DB22}" destId="{EF180587-239A-492F-8207-2BB86D437BAE}" srcOrd="3" destOrd="0" presId="urn:microsoft.com/office/officeart/2018/2/layout/IconVerticalSolidList"/>
    <dgm:cxn modelId="{AB26B91E-5251-4196-B522-E27AB66D6E76}" type="presParOf" srcId="{78353DE6-8DC1-4504-902E-15FBC26A58D0}" destId="{895AE0F5-D833-48DC-9B85-447637E42966}" srcOrd="3" destOrd="0" presId="urn:microsoft.com/office/officeart/2018/2/layout/IconVerticalSolidList"/>
    <dgm:cxn modelId="{590DAA7C-49CB-418E-BDE9-4F087560703A}" type="presParOf" srcId="{78353DE6-8DC1-4504-902E-15FBC26A58D0}" destId="{6A277539-D66B-4953-919E-E5199CA44DDE}" srcOrd="4" destOrd="0" presId="urn:microsoft.com/office/officeart/2018/2/layout/IconVerticalSolidList"/>
    <dgm:cxn modelId="{BFF1243B-DD89-4B79-9B72-0FE9A4F21A1C}" type="presParOf" srcId="{6A277539-D66B-4953-919E-E5199CA44DDE}" destId="{140FC7BF-03D0-4E12-85F1-1182DEEB26DE}" srcOrd="0" destOrd="0" presId="urn:microsoft.com/office/officeart/2018/2/layout/IconVerticalSolidList"/>
    <dgm:cxn modelId="{B6516E98-8F28-4651-BAAE-8742D8C666DB}" type="presParOf" srcId="{6A277539-D66B-4953-919E-E5199CA44DDE}" destId="{3A5CFA8B-9F18-410E-B958-F0AEA431993B}" srcOrd="1" destOrd="0" presId="urn:microsoft.com/office/officeart/2018/2/layout/IconVerticalSolidList"/>
    <dgm:cxn modelId="{6E67D99D-9D7B-4139-885D-AEA1B98DD10B}" type="presParOf" srcId="{6A277539-D66B-4953-919E-E5199CA44DDE}" destId="{81D797CE-CA64-472D-A3B6-CE23A2F5F5B1}" srcOrd="2" destOrd="0" presId="urn:microsoft.com/office/officeart/2018/2/layout/IconVerticalSolidList"/>
    <dgm:cxn modelId="{5A016FF4-BD7C-45D5-B526-67F5B5E61B12}" type="presParOf" srcId="{6A277539-D66B-4953-919E-E5199CA44DDE}" destId="{E2277717-86B6-46AB-A688-1FE6404C100E}" srcOrd="3" destOrd="0" presId="urn:microsoft.com/office/officeart/2018/2/layout/IconVerticalSolidList"/>
    <dgm:cxn modelId="{EA69C720-D18F-46F5-B6DC-9E5CA8313856}" type="presParOf" srcId="{78353DE6-8DC1-4504-902E-15FBC26A58D0}" destId="{AD779352-A5E1-4A29-88D4-091748497F58}" srcOrd="5" destOrd="0" presId="urn:microsoft.com/office/officeart/2018/2/layout/IconVerticalSolidList"/>
    <dgm:cxn modelId="{74E1F999-945B-4D8A-A927-BB96708EA53F}" type="presParOf" srcId="{78353DE6-8DC1-4504-902E-15FBC26A58D0}" destId="{9FF5223E-F3B9-4BA3-A616-26B7D510E04A}" srcOrd="6" destOrd="0" presId="urn:microsoft.com/office/officeart/2018/2/layout/IconVerticalSolidList"/>
    <dgm:cxn modelId="{B322E415-F482-4C66-B7D8-F3D8BFE7B88D}" type="presParOf" srcId="{9FF5223E-F3B9-4BA3-A616-26B7D510E04A}" destId="{65053658-A301-4828-B2CA-BA0CAA76E098}" srcOrd="0" destOrd="0" presId="urn:microsoft.com/office/officeart/2018/2/layout/IconVerticalSolidList"/>
    <dgm:cxn modelId="{E843D52F-232E-4F80-9348-B300C232E2A7}" type="presParOf" srcId="{9FF5223E-F3B9-4BA3-A616-26B7D510E04A}" destId="{ED30382B-4A0F-41FC-A109-7F2218AA134A}" srcOrd="1" destOrd="0" presId="urn:microsoft.com/office/officeart/2018/2/layout/IconVerticalSolidList"/>
    <dgm:cxn modelId="{41989E7F-BD27-4216-8366-985AB1593C6D}" type="presParOf" srcId="{9FF5223E-F3B9-4BA3-A616-26B7D510E04A}" destId="{409C1C28-4CA8-4294-AAD3-7B73443885C1}" srcOrd="2" destOrd="0" presId="urn:microsoft.com/office/officeart/2018/2/layout/IconVerticalSolidList"/>
    <dgm:cxn modelId="{D3E919FD-2100-4C8B-A1AC-65836B264C03}" type="presParOf" srcId="{9FF5223E-F3B9-4BA3-A616-26B7D510E04A}" destId="{F00682EC-CEB6-45C5-9D16-59A970FA81ED}" srcOrd="3" destOrd="0" presId="urn:microsoft.com/office/officeart/2018/2/layout/IconVerticalSolidList"/>
    <dgm:cxn modelId="{1A40821C-4295-4999-87C2-3E9E2A6B8DFA}" type="presParOf" srcId="{78353DE6-8DC1-4504-902E-15FBC26A58D0}" destId="{74F9F55B-A559-4357-813A-A8A873CC9F21}" srcOrd="7" destOrd="0" presId="urn:microsoft.com/office/officeart/2018/2/layout/IconVerticalSolidList"/>
    <dgm:cxn modelId="{591C5C48-30EA-4C91-A6A2-D9F673FED859}" type="presParOf" srcId="{78353DE6-8DC1-4504-902E-15FBC26A58D0}" destId="{EFACEF41-4877-4A86-8B73-D126384AE5C6}" srcOrd="8" destOrd="0" presId="urn:microsoft.com/office/officeart/2018/2/layout/IconVerticalSolidList"/>
    <dgm:cxn modelId="{97C43C4E-4FF4-40EA-A20F-FC74FD810A28}" type="presParOf" srcId="{EFACEF41-4877-4A86-8B73-D126384AE5C6}" destId="{B6AAE4D1-9671-43F6-BD34-24492ABE6EF2}" srcOrd="0" destOrd="0" presId="urn:microsoft.com/office/officeart/2018/2/layout/IconVerticalSolidList"/>
    <dgm:cxn modelId="{93A37A38-6415-48AA-9232-DCCCA0E02A45}" type="presParOf" srcId="{EFACEF41-4877-4A86-8B73-D126384AE5C6}" destId="{36242E4C-543D-49ED-8590-C29A7825848F}" srcOrd="1" destOrd="0" presId="urn:microsoft.com/office/officeart/2018/2/layout/IconVerticalSolidList"/>
    <dgm:cxn modelId="{4177F9F8-F894-4A82-9E23-75212D4ED798}" type="presParOf" srcId="{EFACEF41-4877-4A86-8B73-D126384AE5C6}" destId="{F944F60C-F436-43B2-96F0-99C9E7474E6C}" srcOrd="2" destOrd="0" presId="urn:microsoft.com/office/officeart/2018/2/layout/IconVerticalSolidList"/>
    <dgm:cxn modelId="{D6B4BCEF-B14B-48FC-BB61-384EC46319FD}" type="presParOf" srcId="{EFACEF41-4877-4A86-8B73-D126384AE5C6}" destId="{10488AA8-C8AB-4F24-88F6-60A18F8C12C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72FF77-3B48-447D-A811-E37D40D7F2EF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921DC9B-A6C1-43BA-8548-335B1D2C05E5}">
      <dgm:prSet/>
      <dgm:spPr/>
      <dgm:t>
        <a:bodyPr/>
        <a:lstStyle/>
        <a:p>
          <a:r>
            <a:rPr kumimoji="1" lang="en-US" b="1" dirty="0">
              <a:solidFill>
                <a:schemeClr val="tx1"/>
              </a:solidFill>
            </a:rPr>
            <a:t>Principal-Agent Relationship: </a:t>
          </a:r>
        </a:p>
        <a:p>
          <a:r>
            <a:rPr kumimoji="1" lang="en-US" b="1" dirty="0">
              <a:solidFill>
                <a:schemeClr val="tx1"/>
              </a:solidFill>
            </a:rPr>
            <a:t>the principal’s (seller's) problem is to design a contract that induces the agent to adopt a selling strategy that maximizes the owner's expected return (Arnold 1992). In some cases, real-estate agents even drive up the cost of homes by pushing for all-cash offers that trigger automatic bidding wars (Schwartz 2022). </a:t>
          </a:r>
          <a:endParaRPr lang="en-US" b="1" dirty="0">
            <a:solidFill>
              <a:schemeClr val="tx1"/>
            </a:solidFill>
          </a:endParaRPr>
        </a:p>
      </dgm:t>
    </dgm:pt>
    <dgm:pt modelId="{9FCCBD96-5CFC-4408-8B78-6B631CB14F50}" type="parTrans" cxnId="{D38E3922-3F52-45F1-940B-449D9FBB38EE}">
      <dgm:prSet/>
      <dgm:spPr/>
      <dgm:t>
        <a:bodyPr/>
        <a:lstStyle/>
        <a:p>
          <a:endParaRPr lang="en-US"/>
        </a:p>
      </dgm:t>
    </dgm:pt>
    <dgm:pt modelId="{4F5D2441-33D7-4689-9AAC-C9448195DA6C}" type="sibTrans" cxnId="{D38E3922-3F52-45F1-940B-449D9FBB38EE}">
      <dgm:prSet/>
      <dgm:spPr/>
      <dgm:t>
        <a:bodyPr/>
        <a:lstStyle/>
        <a:p>
          <a:endParaRPr lang="en-US"/>
        </a:p>
      </dgm:t>
    </dgm:pt>
    <dgm:pt modelId="{3F4DD799-9652-4C42-AF5B-FAFD404B68B4}">
      <dgm:prSet/>
      <dgm:spPr/>
      <dgm:t>
        <a:bodyPr/>
        <a:lstStyle/>
        <a:p>
          <a:r>
            <a:rPr kumimoji="1" lang="en-US" b="1" dirty="0">
              <a:solidFill>
                <a:schemeClr val="tx1"/>
              </a:solidFill>
            </a:rPr>
            <a:t>Bayesian Persuasion                       in Real Estate:  </a:t>
          </a:r>
        </a:p>
        <a:p>
          <a:r>
            <a:rPr kumimoji="1" lang="en-US" b="1" dirty="0">
              <a:solidFill>
                <a:schemeClr val="tx1"/>
              </a:solidFill>
            </a:rPr>
            <a:t>seller to disclose inefficiently more information and charge a higher price, resulting in fewer sales and lower profit (Chen Zhang 2020</a:t>
          </a:r>
          <a:r>
            <a:rPr kumimoji="1" lang="en-US" b="0" dirty="0">
              <a:solidFill>
                <a:schemeClr val="tx1"/>
              </a:solidFill>
            </a:rPr>
            <a:t>). </a:t>
          </a:r>
          <a:endParaRPr lang="en-US" b="0" dirty="0">
            <a:solidFill>
              <a:schemeClr val="tx1"/>
            </a:solidFill>
          </a:endParaRPr>
        </a:p>
      </dgm:t>
    </dgm:pt>
    <dgm:pt modelId="{F161E72E-7064-447D-9506-CFEF7989B7F0}" type="parTrans" cxnId="{AF308E86-A1D4-4F48-82E3-8FF8E42EC267}">
      <dgm:prSet/>
      <dgm:spPr/>
      <dgm:t>
        <a:bodyPr/>
        <a:lstStyle/>
        <a:p>
          <a:endParaRPr lang="en-US"/>
        </a:p>
      </dgm:t>
    </dgm:pt>
    <dgm:pt modelId="{F74F9915-51A9-4085-84D6-F1D609BFADFC}" type="sibTrans" cxnId="{AF308E86-A1D4-4F48-82E3-8FF8E42EC267}">
      <dgm:prSet/>
      <dgm:spPr/>
      <dgm:t>
        <a:bodyPr/>
        <a:lstStyle/>
        <a:p>
          <a:endParaRPr lang="en-US"/>
        </a:p>
      </dgm:t>
    </dgm:pt>
    <dgm:pt modelId="{EE1F9538-5DD5-44B3-BDBD-EA75BDE174C3}">
      <dgm:prSet/>
      <dgm:spPr/>
      <dgm:t>
        <a:bodyPr/>
        <a:lstStyle/>
        <a:p>
          <a:r>
            <a:rPr kumimoji="1" lang="en-US" b="1" dirty="0">
              <a:solidFill>
                <a:schemeClr val="tx1"/>
              </a:solidFill>
            </a:rPr>
            <a:t>Game Theory in Real Estate:</a:t>
          </a:r>
        </a:p>
        <a:p>
          <a:r>
            <a:rPr kumimoji="1" lang="en-US" b="1" dirty="0">
              <a:solidFill>
                <a:schemeClr val="tx1"/>
              </a:solidFill>
            </a:rPr>
            <a:t> how agents, by withholding or selectively disclosing information, can influence bidders to bid higher than their true value, a tactic that aligns with game theory principles (BANTA 2023).</a:t>
          </a:r>
          <a:endParaRPr lang="en-US" b="1" dirty="0">
            <a:solidFill>
              <a:schemeClr val="tx1"/>
            </a:solidFill>
          </a:endParaRPr>
        </a:p>
      </dgm:t>
    </dgm:pt>
    <dgm:pt modelId="{CEA615AF-B50E-4904-BF50-B6021D4B3701}" type="parTrans" cxnId="{A3F4FE45-D6ED-44CB-95B7-6AA5A4749011}">
      <dgm:prSet/>
      <dgm:spPr/>
      <dgm:t>
        <a:bodyPr/>
        <a:lstStyle/>
        <a:p>
          <a:endParaRPr lang="en-US"/>
        </a:p>
      </dgm:t>
    </dgm:pt>
    <dgm:pt modelId="{C2D8D3AE-D44F-413F-A230-2C4DC84C4E0A}" type="sibTrans" cxnId="{A3F4FE45-D6ED-44CB-95B7-6AA5A4749011}">
      <dgm:prSet/>
      <dgm:spPr/>
      <dgm:t>
        <a:bodyPr/>
        <a:lstStyle/>
        <a:p>
          <a:endParaRPr lang="en-US"/>
        </a:p>
      </dgm:t>
    </dgm:pt>
    <dgm:pt modelId="{78A2FC32-10DA-8641-B504-3CCA09331296}" type="pres">
      <dgm:prSet presAssocID="{CB72FF77-3B48-447D-A811-E37D40D7F2EF}" presName="Name0" presStyleCnt="0">
        <dgm:presLayoutVars>
          <dgm:dir/>
          <dgm:resizeHandles val="exact"/>
        </dgm:presLayoutVars>
      </dgm:prSet>
      <dgm:spPr/>
    </dgm:pt>
    <dgm:pt modelId="{B3265992-CF9E-254B-B851-6EE8A5E71CAB}" type="pres">
      <dgm:prSet presAssocID="{0921DC9B-A6C1-43BA-8548-335B1D2C05E5}" presName="node" presStyleLbl="node1" presStyleIdx="0" presStyleCnt="3">
        <dgm:presLayoutVars>
          <dgm:bulletEnabled val="1"/>
        </dgm:presLayoutVars>
      </dgm:prSet>
      <dgm:spPr/>
    </dgm:pt>
    <dgm:pt modelId="{8CF6C935-6FF9-494B-BDD5-AE4CCD46D679}" type="pres">
      <dgm:prSet presAssocID="{4F5D2441-33D7-4689-9AAC-C9448195DA6C}" presName="sibTrans" presStyleLbl="sibTrans2D1" presStyleIdx="0" presStyleCnt="2"/>
      <dgm:spPr/>
    </dgm:pt>
    <dgm:pt modelId="{425ED5E2-A4B4-C049-8239-01AE6E592B1C}" type="pres">
      <dgm:prSet presAssocID="{4F5D2441-33D7-4689-9AAC-C9448195DA6C}" presName="connectorText" presStyleLbl="sibTrans2D1" presStyleIdx="0" presStyleCnt="2"/>
      <dgm:spPr/>
    </dgm:pt>
    <dgm:pt modelId="{3F42941D-4643-5F48-9072-451CC9994389}" type="pres">
      <dgm:prSet presAssocID="{3F4DD799-9652-4C42-AF5B-FAFD404B68B4}" presName="node" presStyleLbl="node1" presStyleIdx="1" presStyleCnt="3">
        <dgm:presLayoutVars>
          <dgm:bulletEnabled val="1"/>
        </dgm:presLayoutVars>
      </dgm:prSet>
      <dgm:spPr/>
    </dgm:pt>
    <dgm:pt modelId="{3DD7716C-D0B7-764D-A204-3072A5A36EDA}" type="pres">
      <dgm:prSet presAssocID="{F74F9915-51A9-4085-84D6-F1D609BFADFC}" presName="sibTrans" presStyleLbl="sibTrans2D1" presStyleIdx="1" presStyleCnt="2"/>
      <dgm:spPr/>
    </dgm:pt>
    <dgm:pt modelId="{30B29A4C-564D-034E-AB8D-E721D0D97BE0}" type="pres">
      <dgm:prSet presAssocID="{F74F9915-51A9-4085-84D6-F1D609BFADFC}" presName="connectorText" presStyleLbl="sibTrans2D1" presStyleIdx="1" presStyleCnt="2"/>
      <dgm:spPr/>
    </dgm:pt>
    <dgm:pt modelId="{3C48296E-26F1-134D-B159-B2CA46F3967F}" type="pres">
      <dgm:prSet presAssocID="{EE1F9538-5DD5-44B3-BDBD-EA75BDE174C3}" presName="node" presStyleLbl="node1" presStyleIdx="2" presStyleCnt="3">
        <dgm:presLayoutVars>
          <dgm:bulletEnabled val="1"/>
        </dgm:presLayoutVars>
      </dgm:prSet>
      <dgm:spPr/>
    </dgm:pt>
  </dgm:ptLst>
  <dgm:cxnLst>
    <dgm:cxn modelId="{957A7A04-D045-6E45-A628-536C2C27208A}" type="presOf" srcId="{EE1F9538-5DD5-44B3-BDBD-EA75BDE174C3}" destId="{3C48296E-26F1-134D-B159-B2CA46F3967F}" srcOrd="0" destOrd="0" presId="urn:microsoft.com/office/officeart/2005/8/layout/process1"/>
    <dgm:cxn modelId="{D38E3922-3F52-45F1-940B-449D9FBB38EE}" srcId="{CB72FF77-3B48-447D-A811-E37D40D7F2EF}" destId="{0921DC9B-A6C1-43BA-8548-335B1D2C05E5}" srcOrd="0" destOrd="0" parTransId="{9FCCBD96-5CFC-4408-8B78-6B631CB14F50}" sibTransId="{4F5D2441-33D7-4689-9AAC-C9448195DA6C}"/>
    <dgm:cxn modelId="{89BE675D-1215-0345-B875-90EA09C891E3}" type="presOf" srcId="{CB72FF77-3B48-447D-A811-E37D40D7F2EF}" destId="{78A2FC32-10DA-8641-B504-3CCA09331296}" srcOrd="0" destOrd="0" presId="urn:microsoft.com/office/officeart/2005/8/layout/process1"/>
    <dgm:cxn modelId="{A3F4FE45-D6ED-44CB-95B7-6AA5A4749011}" srcId="{CB72FF77-3B48-447D-A811-E37D40D7F2EF}" destId="{EE1F9538-5DD5-44B3-BDBD-EA75BDE174C3}" srcOrd="2" destOrd="0" parTransId="{CEA615AF-B50E-4904-BF50-B6021D4B3701}" sibTransId="{C2D8D3AE-D44F-413F-A230-2C4DC84C4E0A}"/>
    <dgm:cxn modelId="{18155853-08A2-5F40-B222-879E56C85375}" type="presOf" srcId="{3F4DD799-9652-4C42-AF5B-FAFD404B68B4}" destId="{3F42941D-4643-5F48-9072-451CC9994389}" srcOrd="0" destOrd="0" presId="urn:microsoft.com/office/officeart/2005/8/layout/process1"/>
    <dgm:cxn modelId="{AB038C73-7061-434B-8F16-F1867ABBA9A8}" type="presOf" srcId="{0921DC9B-A6C1-43BA-8548-335B1D2C05E5}" destId="{B3265992-CF9E-254B-B851-6EE8A5E71CAB}" srcOrd="0" destOrd="0" presId="urn:microsoft.com/office/officeart/2005/8/layout/process1"/>
    <dgm:cxn modelId="{850E3375-B9E5-F546-958D-234360E58F9D}" type="presOf" srcId="{F74F9915-51A9-4085-84D6-F1D609BFADFC}" destId="{3DD7716C-D0B7-764D-A204-3072A5A36EDA}" srcOrd="0" destOrd="0" presId="urn:microsoft.com/office/officeart/2005/8/layout/process1"/>
    <dgm:cxn modelId="{AF308E86-A1D4-4F48-82E3-8FF8E42EC267}" srcId="{CB72FF77-3B48-447D-A811-E37D40D7F2EF}" destId="{3F4DD799-9652-4C42-AF5B-FAFD404B68B4}" srcOrd="1" destOrd="0" parTransId="{F161E72E-7064-447D-9506-CFEF7989B7F0}" sibTransId="{F74F9915-51A9-4085-84D6-F1D609BFADFC}"/>
    <dgm:cxn modelId="{D6F6EFCD-C066-0442-A8EE-D8866616B31B}" type="presOf" srcId="{F74F9915-51A9-4085-84D6-F1D609BFADFC}" destId="{30B29A4C-564D-034E-AB8D-E721D0D97BE0}" srcOrd="1" destOrd="0" presId="urn:microsoft.com/office/officeart/2005/8/layout/process1"/>
    <dgm:cxn modelId="{966791EC-B79C-CF4B-AD40-30F8F9A8A8C9}" type="presOf" srcId="{4F5D2441-33D7-4689-9AAC-C9448195DA6C}" destId="{8CF6C935-6FF9-494B-BDD5-AE4CCD46D679}" srcOrd="0" destOrd="0" presId="urn:microsoft.com/office/officeart/2005/8/layout/process1"/>
    <dgm:cxn modelId="{2FD89AFF-AFF2-9D49-ADAE-4E3075DD831E}" type="presOf" srcId="{4F5D2441-33D7-4689-9AAC-C9448195DA6C}" destId="{425ED5E2-A4B4-C049-8239-01AE6E592B1C}" srcOrd="1" destOrd="0" presId="urn:microsoft.com/office/officeart/2005/8/layout/process1"/>
    <dgm:cxn modelId="{0845D6B2-EF52-0545-99BC-7D2030384A4B}" type="presParOf" srcId="{78A2FC32-10DA-8641-B504-3CCA09331296}" destId="{B3265992-CF9E-254B-B851-6EE8A5E71CAB}" srcOrd="0" destOrd="0" presId="urn:microsoft.com/office/officeart/2005/8/layout/process1"/>
    <dgm:cxn modelId="{CE6DC7FD-2A44-174D-985B-101B853116F2}" type="presParOf" srcId="{78A2FC32-10DA-8641-B504-3CCA09331296}" destId="{8CF6C935-6FF9-494B-BDD5-AE4CCD46D679}" srcOrd="1" destOrd="0" presId="urn:microsoft.com/office/officeart/2005/8/layout/process1"/>
    <dgm:cxn modelId="{A33D48DF-9040-3144-9E97-EFB032E9AD98}" type="presParOf" srcId="{8CF6C935-6FF9-494B-BDD5-AE4CCD46D679}" destId="{425ED5E2-A4B4-C049-8239-01AE6E592B1C}" srcOrd="0" destOrd="0" presId="urn:microsoft.com/office/officeart/2005/8/layout/process1"/>
    <dgm:cxn modelId="{544C9D95-9771-1544-805F-3DDA22DE50D1}" type="presParOf" srcId="{78A2FC32-10DA-8641-B504-3CCA09331296}" destId="{3F42941D-4643-5F48-9072-451CC9994389}" srcOrd="2" destOrd="0" presId="urn:microsoft.com/office/officeart/2005/8/layout/process1"/>
    <dgm:cxn modelId="{DC467E80-71E2-9440-94C9-7C7E81D79C62}" type="presParOf" srcId="{78A2FC32-10DA-8641-B504-3CCA09331296}" destId="{3DD7716C-D0B7-764D-A204-3072A5A36EDA}" srcOrd="3" destOrd="0" presId="urn:microsoft.com/office/officeart/2005/8/layout/process1"/>
    <dgm:cxn modelId="{1FDD1A4A-07C6-D149-B888-D874D4D708B4}" type="presParOf" srcId="{3DD7716C-D0B7-764D-A204-3072A5A36EDA}" destId="{30B29A4C-564D-034E-AB8D-E721D0D97BE0}" srcOrd="0" destOrd="0" presId="urn:microsoft.com/office/officeart/2005/8/layout/process1"/>
    <dgm:cxn modelId="{9828E7E7-915B-F941-970D-6E838FF81CB1}" type="presParOf" srcId="{78A2FC32-10DA-8641-B504-3CCA09331296}" destId="{3C48296E-26F1-134D-B159-B2CA46F3967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19C191-8AD9-42AB-A00D-C7D08169EDA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841DDD57-FF5A-4A73-A7D0-861B7CF1D804}">
      <dgm:prSet/>
      <dgm:spPr/>
      <dgm:t>
        <a:bodyPr/>
        <a:lstStyle/>
        <a:p>
          <a:r>
            <a:rPr kumimoji="1" lang="en-US" b="1" dirty="0">
              <a:solidFill>
                <a:srgbClr val="0000FF"/>
              </a:solidFill>
            </a:rPr>
            <a:t>Information Asymmetry</a:t>
          </a:r>
          <a:r>
            <a:rPr kumimoji="1" lang="en-US" b="1" dirty="0">
              <a:solidFill>
                <a:schemeClr val="tx1"/>
              </a:solidFill>
            </a:rPr>
            <a:t>: The agent possesses more comprehensive information about the property and market trends than bidders</a:t>
          </a:r>
          <a:r>
            <a:rPr kumimoji="1" lang="en-US" b="1" dirty="0"/>
            <a:t>.</a:t>
          </a:r>
          <a:endParaRPr lang="en-US" b="1" dirty="0"/>
        </a:p>
      </dgm:t>
    </dgm:pt>
    <dgm:pt modelId="{4E8F4A85-4A91-4A44-BED2-FC139225F146}" type="parTrans" cxnId="{A8DB3A18-A526-4DE6-BD2D-830843BA3F9A}">
      <dgm:prSet/>
      <dgm:spPr/>
      <dgm:t>
        <a:bodyPr/>
        <a:lstStyle/>
        <a:p>
          <a:endParaRPr lang="en-US"/>
        </a:p>
      </dgm:t>
    </dgm:pt>
    <dgm:pt modelId="{98725460-A5DC-4702-A537-6C7B47B12B4A}" type="sibTrans" cxnId="{A8DB3A18-A526-4DE6-BD2D-830843BA3F9A}">
      <dgm:prSet/>
      <dgm:spPr/>
      <dgm:t>
        <a:bodyPr/>
        <a:lstStyle/>
        <a:p>
          <a:endParaRPr lang="en-US"/>
        </a:p>
      </dgm:t>
    </dgm:pt>
    <dgm:pt modelId="{A428DCF8-0A48-40CE-83DB-9728A3B5B4EC}">
      <dgm:prSet/>
      <dgm:spPr/>
      <dgm:t>
        <a:bodyPr/>
        <a:lstStyle/>
        <a:p>
          <a:r>
            <a:rPr kumimoji="1" lang="en-US" b="1" dirty="0">
              <a:solidFill>
                <a:srgbClr val="0000FF"/>
              </a:solidFill>
            </a:rPr>
            <a:t>Rational Behavior</a:t>
          </a:r>
          <a:r>
            <a:rPr kumimoji="1" lang="en-US" b="1" dirty="0">
              <a:solidFill>
                <a:schemeClr val="tx1"/>
              </a:solidFill>
            </a:rPr>
            <a:t>: All participants are rational and aim to maximize their utility bidders want to buy at the lowest possible price, whereas the seller wants to sell at the highest.</a:t>
          </a:r>
          <a:endParaRPr lang="en-US" b="1" dirty="0">
            <a:solidFill>
              <a:schemeClr val="tx1"/>
            </a:solidFill>
          </a:endParaRPr>
        </a:p>
      </dgm:t>
    </dgm:pt>
    <dgm:pt modelId="{B6399D52-8D0A-4040-A309-BC16E849E328}" type="parTrans" cxnId="{D8244956-BE4A-4082-90C1-B6F4B127ECA8}">
      <dgm:prSet/>
      <dgm:spPr/>
      <dgm:t>
        <a:bodyPr/>
        <a:lstStyle/>
        <a:p>
          <a:endParaRPr lang="en-US"/>
        </a:p>
      </dgm:t>
    </dgm:pt>
    <dgm:pt modelId="{2DD9DD3C-B412-494D-B95A-3849545BF896}" type="sibTrans" cxnId="{D8244956-BE4A-4082-90C1-B6F4B127ECA8}">
      <dgm:prSet/>
      <dgm:spPr/>
      <dgm:t>
        <a:bodyPr/>
        <a:lstStyle/>
        <a:p>
          <a:endParaRPr lang="en-US"/>
        </a:p>
      </dgm:t>
    </dgm:pt>
    <dgm:pt modelId="{ADED4850-125B-4761-8CC9-E989E28EFF93}">
      <dgm:prSet/>
      <dgm:spPr/>
      <dgm:t>
        <a:bodyPr/>
        <a:lstStyle/>
        <a:p>
          <a:r>
            <a:rPr kumimoji="1" lang="en-US" b="1" dirty="0">
              <a:solidFill>
                <a:srgbClr val="0000FF"/>
              </a:solidFill>
            </a:rPr>
            <a:t>Market Dynamics</a:t>
          </a:r>
          <a:r>
            <a:rPr kumimoji="1" lang="en-US" b="1" dirty="0">
              <a:solidFill>
                <a:schemeClr val="tx1"/>
              </a:solidFill>
            </a:rPr>
            <a:t>: The real estate market is competitive, with multiple bidders for desirable properties.</a:t>
          </a:r>
          <a:endParaRPr lang="en-US" b="1" dirty="0">
            <a:solidFill>
              <a:schemeClr val="tx1"/>
            </a:solidFill>
          </a:endParaRPr>
        </a:p>
      </dgm:t>
    </dgm:pt>
    <dgm:pt modelId="{E9026CB3-3AB5-4D9E-AACE-A3995CCC481F}" type="parTrans" cxnId="{27405660-1E09-4C21-A5E0-FF540938BA9F}">
      <dgm:prSet/>
      <dgm:spPr/>
      <dgm:t>
        <a:bodyPr/>
        <a:lstStyle/>
        <a:p>
          <a:endParaRPr lang="en-US"/>
        </a:p>
      </dgm:t>
    </dgm:pt>
    <dgm:pt modelId="{4EAEB4DC-A81E-42B8-B127-C0D16808070C}" type="sibTrans" cxnId="{27405660-1E09-4C21-A5E0-FF540938BA9F}">
      <dgm:prSet/>
      <dgm:spPr/>
      <dgm:t>
        <a:bodyPr/>
        <a:lstStyle/>
        <a:p>
          <a:endParaRPr lang="en-US"/>
        </a:p>
      </dgm:t>
    </dgm:pt>
    <dgm:pt modelId="{636A31F7-02E6-4330-BBBD-B08B512EAB61}" type="pres">
      <dgm:prSet presAssocID="{8519C191-8AD9-42AB-A00D-C7D08169EDAB}" presName="root" presStyleCnt="0">
        <dgm:presLayoutVars>
          <dgm:dir/>
          <dgm:resizeHandles val="exact"/>
        </dgm:presLayoutVars>
      </dgm:prSet>
      <dgm:spPr/>
    </dgm:pt>
    <dgm:pt modelId="{BB0E6843-F5D1-42FF-A951-C1776C617A15}" type="pres">
      <dgm:prSet presAssocID="{841DDD57-FF5A-4A73-A7D0-861B7CF1D804}" presName="compNode" presStyleCnt="0"/>
      <dgm:spPr/>
    </dgm:pt>
    <dgm:pt modelId="{D50D0FB0-233E-4A2D-A267-E1F2501228BE}" type="pres">
      <dgm:prSet presAssocID="{841DDD57-FF5A-4A73-A7D0-861B7CF1D804}" presName="bgRect" presStyleLbl="bgShp" presStyleIdx="0" presStyleCnt="3"/>
      <dgm:spPr/>
    </dgm:pt>
    <dgm:pt modelId="{13499136-5F4A-4A38-9C0E-9CBF9A8623F9}" type="pres">
      <dgm:prSet presAssocID="{841DDD57-FF5A-4A73-A7D0-861B7CF1D80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房子"/>
        </a:ext>
      </dgm:extLst>
    </dgm:pt>
    <dgm:pt modelId="{5D8EA50D-64DB-44CF-AF9A-200673AF5D92}" type="pres">
      <dgm:prSet presAssocID="{841DDD57-FF5A-4A73-A7D0-861B7CF1D804}" presName="spaceRect" presStyleCnt="0"/>
      <dgm:spPr/>
    </dgm:pt>
    <dgm:pt modelId="{B9F0FAB8-D4DA-4A15-B108-BFD422A94BA1}" type="pres">
      <dgm:prSet presAssocID="{841DDD57-FF5A-4A73-A7D0-861B7CF1D804}" presName="parTx" presStyleLbl="revTx" presStyleIdx="0" presStyleCnt="3">
        <dgm:presLayoutVars>
          <dgm:chMax val="0"/>
          <dgm:chPref val="0"/>
        </dgm:presLayoutVars>
      </dgm:prSet>
      <dgm:spPr/>
    </dgm:pt>
    <dgm:pt modelId="{3C64F276-1BCB-4B83-93D6-2C8760BAD847}" type="pres">
      <dgm:prSet presAssocID="{98725460-A5DC-4702-A537-6C7B47B12B4A}" presName="sibTrans" presStyleCnt="0"/>
      <dgm:spPr/>
    </dgm:pt>
    <dgm:pt modelId="{ADB40596-A412-4D6F-B273-B205A8471C49}" type="pres">
      <dgm:prSet presAssocID="{A428DCF8-0A48-40CE-83DB-9728A3B5B4EC}" presName="compNode" presStyleCnt="0"/>
      <dgm:spPr/>
    </dgm:pt>
    <dgm:pt modelId="{279B1027-AEBB-42C7-9B85-79CD4DD72478}" type="pres">
      <dgm:prSet presAssocID="{A428DCF8-0A48-40CE-83DB-9728A3B5B4EC}" presName="bgRect" presStyleLbl="bgShp" presStyleIdx="1" presStyleCnt="3"/>
      <dgm:spPr/>
    </dgm:pt>
    <dgm:pt modelId="{849D68A6-E6DC-4B58-80F4-D7D5432CF57D}" type="pres">
      <dgm:prSet presAssocID="{A428DCF8-0A48-40CE-83DB-9728A3B5B4E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美元"/>
        </a:ext>
      </dgm:extLst>
    </dgm:pt>
    <dgm:pt modelId="{87F5F829-ACD1-413A-B2CD-4C86EB426B5E}" type="pres">
      <dgm:prSet presAssocID="{A428DCF8-0A48-40CE-83DB-9728A3B5B4EC}" presName="spaceRect" presStyleCnt="0"/>
      <dgm:spPr/>
    </dgm:pt>
    <dgm:pt modelId="{05D5184F-DBF8-4C6B-B13E-30DAA39341CA}" type="pres">
      <dgm:prSet presAssocID="{A428DCF8-0A48-40CE-83DB-9728A3B5B4EC}" presName="parTx" presStyleLbl="revTx" presStyleIdx="1" presStyleCnt="3">
        <dgm:presLayoutVars>
          <dgm:chMax val="0"/>
          <dgm:chPref val="0"/>
        </dgm:presLayoutVars>
      </dgm:prSet>
      <dgm:spPr/>
    </dgm:pt>
    <dgm:pt modelId="{4EA46536-CFFE-4E43-A93B-CD2927894AC5}" type="pres">
      <dgm:prSet presAssocID="{2DD9DD3C-B412-494D-B95A-3849545BF896}" presName="sibTrans" presStyleCnt="0"/>
      <dgm:spPr/>
    </dgm:pt>
    <dgm:pt modelId="{69387C35-4F44-4354-A3DB-266A3E5CBE34}" type="pres">
      <dgm:prSet presAssocID="{ADED4850-125B-4761-8CC9-E989E28EFF93}" presName="compNode" presStyleCnt="0"/>
      <dgm:spPr/>
    </dgm:pt>
    <dgm:pt modelId="{94DB67F6-DC9A-4CF4-BBEE-A52ACE6BE91B}" type="pres">
      <dgm:prSet presAssocID="{ADED4850-125B-4761-8CC9-E989E28EFF93}" presName="bgRect" presStyleLbl="bgShp" presStyleIdx="2" presStyleCnt="3"/>
      <dgm:spPr/>
    </dgm:pt>
    <dgm:pt modelId="{4BD9D238-5834-4916-B51C-C458B9DB2DD9}" type="pres">
      <dgm:prSet presAssocID="{ADED4850-125B-4761-8CC9-E989E28EFF9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主页"/>
        </a:ext>
      </dgm:extLst>
    </dgm:pt>
    <dgm:pt modelId="{AD3515C2-4735-4DB3-8D25-CE857E5C642B}" type="pres">
      <dgm:prSet presAssocID="{ADED4850-125B-4761-8CC9-E989E28EFF93}" presName="spaceRect" presStyleCnt="0"/>
      <dgm:spPr/>
    </dgm:pt>
    <dgm:pt modelId="{7F35CA29-7855-463D-A9E1-A173A0C7BA42}" type="pres">
      <dgm:prSet presAssocID="{ADED4850-125B-4761-8CC9-E989E28EFF9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8DB3A18-A526-4DE6-BD2D-830843BA3F9A}" srcId="{8519C191-8AD9-42AB-A00D-C7D08169EDAB}" destId="{841DDD57-FF5A-4A73-A7D0-861B7CF1D804}" srcOrd="0" destOrd="0" parTransId="{4E8F4A85-4A91-4A44-BED2-FC139225F146}" sibTransId="{98725460-A5DC-4702-A537-6C7B47B12B4A}"/>
    <dgm:cxn modelId="{3BA4113C-DF23-43E6-AF4A-47C3B23C7C50}" type="presOf" srcId="{A428DCF8-0A48-40CE-83DB-9728A3B5B4EC}" destId="{05D5184F-DBF8-4C6B-B13E-30DAA39341CA}" srcOrd="0" destOrd="0" presId="urn:microsoft.com/office/officeart/2018/2/layout/IconVerticalSolidList"/>
    <dgm:cxn modelId="{27405660-1E09-4C21-A5E0-FF540938BA9F}" srcId="{8519C191-8AD9-42AB-A00D-C7D08169EDAB}" destId="{ADED4850-125B-4761-8CC9-E989E28EFF93}" srcOrd="2" destOrd="0" parTransId="{E9026CB3-3AB5-4D9E-AACE-A3995CCC481F}" sibTransId="{4EAEB4DC-A81E-42B8-B127-C0D16808070C}"/>
    <dgm:cxn modelId="{B042DB62-257F-4185-AB4E-E12DE6BB0E51}" type="presOf" srcId="{841DDD57-FF5A-4A73-A7D0-861B7CF1D804}" destId="{B9F0FAB8-D4DA-4A15-B108-BFD422A94BA1}" srcOrd="0" destOrd="0" presId="urn:microsoft.com/office/officeart/2018/2/layout/IconVerticalSolidList"/>
    <dgm:cxn modelId="{D8244956-BE4A-4082-90C1-B6F4B127ECA8}" srcId="{8519C191-8AD9-42AB-A00D-C7D08169EDAB}" destId="{A428DCF8-0A48-40CE-83DB-9728A3B5B4EC}" srcOrd="1" destOrd="0" parTransId="{B6399D52-8D0A-4040-A309-BC16E849E328}" sibTransId="{2DD9DD3C-B412-494D-B95A-3849545BF896}"/>
    <dgm:cxn modelId="{26D1ABA2-841A-48A7-94A6-3B2327007B4B}" type="presOf" srcId="{8519C191-8AD9-42AB-A00D-C7D08169EDAB}" destId="{636A31F7-02E6-4330-BBBD-B08B512EAB61}" srcOrd="0" destOrd="0" presId="urn:microsoft.com/office/officeart/2018/2/layout/IconVerticalSolidList"/>
    <dgm:cxn modelId="{6A6351C7-B536-4A92-957F-57DDE23000C0}" type="presOf" srcId="{ADED4850-125B-4761-8CC9-E989E28EFF93}" destId="{7F35CA29-7855-463D-A9E1-A173A0C7BA42}" srcOrd="0" destOrd="0" presId="urn:microsoft.com/office/officeart/2018/2/layout/IconVerticalSolidList"/>
    <dgm:cxn modelId="{032007FD-442C-41D2-8C57-992CB7802AF1}" type="presParOf" srcId="{636A31F7-02E6-4330-BBBD-B08B512EAB61}" destId="{BB0E6843-F5D1-42FF-A951-C1776C617A15}" srcOrd="0" destOrd="0" presId="urn:microsoft.com/office/officeart/2018/2/layout/IconVerticalSolidList"/>
    <dgm:cxn modelId="{847AE232-C34D-4140-B53F-9C77E5D6734A}" type="presParOf" srcId="{BB0E6843-F5D1-42FF-A951-C1776C617A15}" destId="{D50D0FB0-233E-4A2D-A267-E1F2501228BE}" srcOrd="0" destOrd="0" presId="urn:microsoft.com/office/officeart/2018/2/layout/IconVerticalSolidList"/>
    <dgm:cxn modelId="{EFD39BAB-D1CF-4371-ACFF-5ADFD81DEDBF}" type="presParOf" srcId="{BB0E6843-F5D1-42FF-A951-C1776C617A15}" destId="{13499136-5F4A-4A38-9C0E-9CBF9A8623F9}" srcOrd="1" destOrd="0" presId="urn:microsoft.com/office/officeart/2018/2/layout/IconVerticalSolidList"/>
    <dgm:cxn modelId="{3463E56B-2520-4F51-9282-0E7E14A00534}" type="presParOf" srcId="{BB0E6843-F5D1-42FF-A951-C1776C617A15}" destId="{5D8EA50D-64DB-44CF-AF9A-200673AF5D92}" srcOrd="2" destOrd="0" presId="urn:microsoft.com/office/officeart/2018/2/layout/IconVerticalSolidList"/>
    <dgm:cxn modelId="{1221C7B3-74FC-43D1-936D-37B745A0FEF4}" type="presParOf" srcId="{BB0E6843-F5D1-42FF-A951-C1776C617A15}" destId="{B9F0FAB8-D4DA-4A15-B108-BFD422A94BA1}" srcOrd="3" destOrd="0" presId="urn:microsoft.com/office/officeart/2018/2/layout/IconVerticalSolidList"/>
    <dgm:cxn modelId="{10E1D5DE-B0E2-4C95-ADC1-0FFACFC6530A}" type="presParOf" srcId="{636A31F7-02E6-4330-BBBD-B08B512EAB61}" destId="{3C64F276-1BCB-4B83-93D6-2C8760BAD847}" srcOrd="1" destOrd="0" presId="urn:microsoft.com/office/officeart/2018/2/layout/IconVerticalSolidList"/>
    <dgm:cxn modelId="{B40222A9-8A8F-4D57-95CA-52B53DD01335}" type="presParOf" srcId="{636A31F7-02E6-4330-BBBD-B08B512EAB61}" destId="{ADB40596-A412-4D6F-B273-B205A8471C49}" srcOrd="2" destOrd="0" presId="urn:microsoft.com/office/officeart/2018/2/layout/IconVerticalSolidList"/>
    <dgm:cxn modelId="{BA6E312B-5D22-4BB7-B180-1A6CF2E99791}" type="presParOf" srcId="{ADB40596-A412-4D6F-B273-B205A8471C49}" destId="{279B1027-AEBB-42C7-9B85-79CD4DD72478}" srcOrd="0" destOrd="0" presId="urn:microsoft.com/office/officeart/2018/2/layout/IconVerticalSolidList"/>
    <dgm:cxn modelId="{1EB9984E-20DD-4F92-B07D-7FD89F51CBEE}" type="presParOf" srcId="{ADB40596-A412-4D6F-B273-B205A8471C49}" destId="{849D68A6-E6DC-4B58-80F4-D7D5432CF57D}" srcOrd="1" destOrd="0" presId="urn:microsoft.com/office/officeart/2018/2/layout/IconVerticalSolidList"/>
    <dgm:cxn modelId="{50CE3428-BBCF-4006-8222-B1BE2D5BF4F8}" type="presParOf" srcId="{ADB40596-A412-4D6F-B273-B205A8471C49}" destId="{87F5F829-ACD1-413A-B2CD-4C86EB426B5E}" srcOrd="2" destOrd="0" presId="urn:microsoft.com/office/officeart/2018/2/layout/IconVerticalSolidList"/>
    <dgm:cxn modelId="{F4383E01-46C9-48E5-BE9A-263CA0EEFEEB}" type="presParOf" srcId="{ADB40596-A412-4D6F-B273-B205A8471C49}" destId="{05D5184F-DBF8-4C6B-B13E-30DAA39341CA}" srcOrd="3" destOrd="0" presId="urn:microsoft.com/office/officeart/2018/2/layout/IconVerticalSolidList"/>
    <dgm:cxn modelId="{0801BD7D-5523-444E-A16A-AB5033FEE875}" type="presParOf" srcId="{636A31F7-02E6-4330-BBBD-B08B512EAB61}" destId="{4EA46536-CFFE-4E43-A93B-CD2927894AC5}" srcOrd="3" destOrd="0" presId="urn:microsoft.com/office/officeart/2018/2/layout/IconVerticalSolidList"/>
    <dgm:cxn modelId="{981DADEB-BDA7-4AA3-9285-624336E2F014}" type="presParOf" srcId="{636A31F7-02E6-4330-BBBD-B08B512EAB61}" destId="{69387C35-4F44-4354-A3DB-266A3E5CBE34}" srcOrd="4" destOrd="0" presId="urn:microsoft.com/office/officeart/2018/2/layout/IconVerticalSolidList"/>
    <dgm:cxn modelId="{CC517563-51E0-488C-8B00-BAD4330D3647}" type="presParOf" srcId="{69387C35-4F44-4354-A3DB-266A3E5CBE34}" destId="{94DB67F6-DC9A-4CF4-BBEE-A52ACE6BE91B}" srcOrd="0" destOrd="0" presId="urn:microsoft.com/office/officeart/2018/2/layout/IconVerticalSolidList"/>
    <dgm:cxn modelId="{10456810-D593-4027-AD1C-E1CB8C1CAC30}" type="presParOf" srcId="{69387C35-4F44-4354-A3DB-266A3E5CBE34}" destId="{4BD9D238-5834-4916-B51C-C458B9DB2DD9}" srcOrd="1" destOrd="0" presId="urn:microsoft.com/office/officeart/2018/2/layout/IconVerticalSolidList"/>
    <dgm:cxn modelId="{C1219668-027D-4ADA-92B4-0F3F0B987ABA}" type="presParOf" srcId="{69387C35-4F44-4354-A3DB-266A3E5CBE34}" destId="{AD3515C2-4735-4DB3-8D25-CE857E5C642B}" srcOrd="2" destOrd="0" presId="urn:microsoft.com/office/officeart/2018/2/layout/IconVerticalSolidList"/>
    <dgm:cxn modelId="{D77379DA-C5D2-4337-8CC5-7BE93CBE250B}" type="presParOf" srcId="{69387C35-4F44-4354-A3DB-266A3E5CBE34}" destId="{7F35CA29-7855-463D-A9E1-A173A0C7BA4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40B5365-3FC4-44B4-B657-67702897481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0426209-E8CB-4709-A429-0E0B6B0B94BB}">
      <dgm:prSet/>
      <dgm:spPr/>
      <dgm:t>
        <a:bodyPr/>
        <a:lstStyle/>
        <a:p>
          <a:r>
            <a:rPr kumimoji="1" lang="en-US" b="1" dirty="0">
              <a:solidFill>
                <a:schemeClr val="tx1"/>
              </a:solidFill>
            </a:rPr>
            <a:t>The findings from this review contribute significantly to the understanding of strategic dynamics in real estate transactions. </a:t>
          </a:r>
          <a:endParaRPr lang="en-US" b="1" dirty="0">
            <a:solidFill>
              <a:schemeClr val="tx1"/>
            </a:solidFill>
          </a:endParaRPr>
        </a:p>
      </dgm:t>
    </dgm:pt>
    <dgm:pt modelId="{C035520A-0986-4F97-819E-E3E958F01B3C}" type="parTrans" cxnId="{859E60DA-E7D9-4440-87B9-7B00FAA96502}">
      <dgm:prSet/>
      <dgm:spPr/>
      <dgm:t>
        <a:bodyPr/>
        <a:lstStyle/>
        <a:p>
          <a:endParaRPr lang="en-US"/>
        </a:p>
      </dgm:t>
    </dgm:pt>
    <dgm:pt modelId="{153041EF-874A-42AF-9582-85968B28AA84}" type="sibTrans" cxnId="{859E60DA-E7D9-4440-87B9-7B00FAA96502}">
      <dgm:prSet/>
      <dgm:spPr/>
      <dgm:t>
        <a:bodyPr/>
        <a:lstStyle/>
        <a:p>
          <a:endParaRPr lang="en-US"/>
        </a:p>
      </dgm:t>
    </dgm:pt>
    <dgm:pt modelId="{72A393F8-FF51-41D0-B3DA-024CEC0C79E0}">
      <dgm:prSet/>
      <dgm:spPr/>
      <dgm:t>
        <a:bodyPr/>
        <a:lstStyle/>
        <a:p>
          <a:r>
            <a:rPr kumimoji="1" lang="en-US" b="1" dirty="0">
              <a:solidFill>
                <a:schemeClr val="tx1"/>
              </a:solidFill>
            </a:rPr>
            <a:t>The potential of game theory and Bayesian persuasion as powerful tools in shaping market outcomes. </a:t>
          </a:r>
          <a:endParaRPr lang="en-US" b="1" dirty="0">
            <a:solidFill>
              <a:schemeClr val="tx1"/>
            </a:solidFill>
          </a:endParaRPr>
        </a:p>
      </dgm:t>
    </dgm:pt>
    <dgm:pt modelId="{1747B6FD-EE46-4809-853F-83BF3612C4E6}" type="parTrans" cxnId="{84B4A0EC-9AFB-446B-B3CD-D11BA6823688}">
      <dgm:prSet/>
      <dgm:spPr/>
      <dgm:t>
        <a:bodyPr/>
        <a:lstStyle/>
        <a:p>
          <a:endParaRPr lang="en-US"/>
        </a:p>
      </dgm:t>
    </dgm:pt>
    <dgm:pt modelId="{88077DF6-7B38-4737-B402-028E8F70A2EE}" type="sibTrans" cxnId="{84B4A0EC-9AFB-446B-B3CD-D11BA6823688}">
      <dgm:prSet/>
      <dgm:spPr/>
      <dgm:t>
        <a:bodyPr/>
        <a:lstStyle/>
        <a:p>
          <a:endParaRPr lang="en-US"/>
        </a:p>
      </dgm:t>
    </dgm:pt>
    <dgm:pt modelId="{0A6BE2CB-E469-4F29-A29C-6AE14CE3CBD6}">
      <dgm:prSet/>
      <dgm:spPr/>
      <dgm:t>
        <a:bodyPr/>
        <a:lstStyle/>
        <a:p>
          <a:r>
            <a:rPr kumimoji="1" lang="en-US" b="1" dirty="0">
              <a:solidFill>
                <a:schemeClr val="tx1"/>
              </a:solidFill>
            </a:rPr>
            <a:t>However, I also underscore the need for a careful and nuanced application of these theories, considering the real-world complexities and ethical considerations inherent in real estate transactions</a:t>
          </a:r>
          <a:endParaRPr lang="en-US" b="1" dirty="0">
            <a:solidFill>
              <a:schemeClr val="tx1"/>
            </a:solidFill>
          </a:endParaRPr>
        </a:p>
      </dgm:t>
    </dgm:pt>
    <dgm:pt modelId="{EC0BD886-D4A6-4AF8-9B26-C08035D8B1DC}" type="parTrans" cxnId="{25685775-3B57-449C-84D1-59035BE4DE16}">
      <dgm:prSet/>
      <dgm:spPr/>
      <dgm:t>
        <a:bodyPr/>
        <a:lstStyle/>
        <a:p>
          <a:endParaRPr lang="en-US"/>
        </a:p>
      </dgm:t>
    </dgm:pt>
    <dgm:pt modelId="{1CEA3297-E481-41FC-AFA5-BB554A197895}" type="sibTrans" cxnId="{25685775-3B57-449C-84D1-59035BE4DE16}">
      <dgm:prSet/>
      <dgm:spPr/>
      <dgm:t>
        <a:bodyPr/>
        <a:lstStyle/>
        <a:p>
          <a:endParaRPr lang="en-US"/>
        </a:p>
      </dgm:t>
    </dgm:pt>
    <dgm:pt modelId="{A09348C1-5A8C-40EC-9E41-F2C022E281ED}" type="pres">
      <dgm:prSet presAssocID="{E40B5365-3FC4-44B4-B657-677028974813}" presName="root" presStyleCnt="0">
        <dgm:presLayoutVars>
          <dgm:dir/>
          <dgm:resizeHandles val="exact"/>
        </dgm:presLayoutVars>
      </dgm:prSet>
      <dgm:spPr/>
    </dgm:pt>
    <dgm:pt modelId="{17F15416-E6C7-40E2-98F7-D2C2C97BACA0}" type="pres">
      <dgm:prSet presAssocID="{00426209-E8CB-4709-A429-0E0B6B0B94BB}" presName="compNode" presStyleCnt="0"/>
      <dgm:spPr/>
    </dgm:pt>
    <dgm:pt modelId="{6FC49CEC-9A65-445C-A2FB-C84196F55134}" type="pres">
      <dgm:prSet presAssocID="{00426209-E8CB-4709-A429-0E0B6B0B94BB}" presName="bgRect" presStyleLbl="bgShp" presStyleIdx="0" presStyleCnt="3"/>
      <dgm:spPr/>
    </dgm:pt>
    <dgm:pt modelId="{0A256958-56B8-4C57-87A7-F1FE8764B7BB}" type="pres">
      <dgm:prSet presAssocID="{00426209-E8CB-4709-A429-0E0B6B0B94B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4D8DBC7A-335B-4ECA-92EF-BF259E9C605B}" type="pres">
      <dgm:prSet presAssocID="{00426209-E8CB-4709-A429-0E0B6B0B94BB}" presName="spaceRect" presStyleCnt="0"/>
      <dgm:spPr/>
    </dgm:pt>
    <dgm:pt modelId="{8286AE57-9287-48E9-96CA-6CF213DA9BBF}" type="pres">
      <dgm:prSet presAssocID="{00426209-E8CB-4709-A429-0E0B6B0B94BB}" presName="parTx" presStyleLbl="revTx" presStyleIdx="0" presStyleCnt="3">
        <dgm:presLayoutVars>
          <dgm:chMax val="0"/>
          <dgm:chPref val="0"/>
        </dgm:presLayoutVars>
      </dgm:prSet>
      <dgm:spPr/>
    </dgm:pt>
    <dgm:pt modelId="{A3531DEA-5593-40C4-8121-18D55B62BCAC}" type="pres">
      <dgm:prSet presAssocID="{153041EF-874A-42AF-9582-85968B28AA84}" presName="sibTrans" presStyleCnt="0"/>
      <dgm:spPr/>
    </dgm:pt>
    <dgm:pt modelId="{D87EFA63-7F07-4DD7-8BBF-78748BA14112}" type="pres">
      <dgm:prSet presAssocID="{72A393F8-FF51-41D0-B3DA-024CEC0C79E0}" presName="compNode" presStyleCnt="0"/>
      <dgm:spPr/>
    </dgm:pt>
    <dgm:pt modelId="{9C989B8D-9D4E-4D83-9D76-877F1D98FC6A}" type="pres">
      <dgm:prSet presAssocID="{72A393F8-FF51-41D0-B3DA-024CEC0C79E0}" presName="bgRect" presStyleLbl="bgShp" presStyleIdx="1" presStyleCnt="3"/>
      <dgm:spPr/>
    </dgm:pt>
    <dgm:pt modelId="{EA49AE08-991F-4F2A-889D-A9A4D280DD63}" type="pres">
      <dgm:prSet presAssocID="{72A393F8-FF51-41D0-B3DA-024CEC0C79E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1DF00FC6-2E2B-4723-A099-1C013FC316D7}" type="pres">
      <dgm:prSet presAssocID="{72A393F8-FF51-41D0-B3DA-024CEC0C79E0}" presName="spaceRect" presStyleCnt="0"/>
      <dgm:spPr/>
    </dgm:pt>
    <dgm:pt modelId="{9F0A9A5F-2270-4DA7-8F61-88713B4779C3}" type="pres">
      <dgm:prSet presAssocID="{72A393F8-FF51-41D0-B3DA-024CEC0C79E0}" presName="parTx" presStyleLbl="revTx" presStyleIdx="1" presStyleCnt="3">
        <dgm:presLayoutVars>
          <dgm:chMax val="0"/>
          <dgm:chPref val="0"/>
        </dgm:presLayoutVars>
      </dgm:prSet>
      <dgm:spPr/>
    </dgm:pt>
    <dgm:pt modelId="{CDA9668D-481D-42B8-903E-FD9459B85024}" type="pres">
      <dgm:prSet presAssocID="{88077DF6-7B38-4737-B402-028E8F70A2EE}" presName="sibTrans" presStyleCnt="0"/>
      <dgm:spPr/>
    </dgm:pt>
    <dgm:pt modelId="{A02ADE4B-65BD-4421-BBC2-56BFDF7FE461}" type="pres">
      <dgm:prSet presAssocID="{0A6BE2CB-E469-4F29-A29C-6AE14CE3CBD6}" presName="compNode" presStyleCnt="0"/>
      <dgm:spPr/>
    </dgm:pt>
    <dgm:pt modelId="{A09C4928-B2B9-44C7-AB81-58EE1E38E057}" type="pres">
      <dgm:prSet presAssocID="{0A6BE2CB-E469-4F29-A29C-6AE14CE3CBD6}" presName="bgRect" presStyleLbl="bgShp" presStyleIdx="2" presStyleCnt="3"/>
      <dgm:spPr/>
    </dgm:pt>
    <dgm:pt modelId="{B43E8FF5-E66E-4364-AB6F-E045D98C3353}" type="pres">
      <dgm:prSet presAssocID="{0A6BE2CB-E469-4F29-A29C-6AE14CE3CBD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B13FE791-5839-47F7-95B6-1750FBC384A5}" type="pres">
      <dgm:prSet presAssocID="{0A6BE2CB-E469-4F29-A29C-6AE14CE3CBD6}" presName="spaceRect" presStyleCnt="0"/>
      <dgm:spPr/>
    </dgm:pt>
    <dgm:pt modelId="{82E29458-D10E-4EBF-8946-A5293BD32FC8}" type="pres">
      <dgm:prSet presAssocID="{0A6BE2CB-E469-4F29-A29C-6AE14CE3CBD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BFA2737-1169-4343-9E11-6A73E29532F2}" type="presOf" srcId="{00426209-E8CB-4709-A429-0E0B6B0B94BB}" destId="{8286AE57-9287-48E9-96CA-6CF213DA9BBF}" srcOrd="0" destOrd="0" presId="urn:microsoft.com/office/officeart/2018/2/layout/IconVerticalSolidList"/>
    <dgm:cxn modelId="{92FD894B-112A-445B-B695-0B4794911BA7}" type="presOf" srcId="{0A6BE2CB-E469-4F29-A29C-6AE14CE3CBD6}" destId="{82E29458-D10E-4EBF-8946-A5293BD32FC8}" srcOrd="0" destOrd="0" presId="urn:microsoft.com/office/officeart/2018/2/layout/IconVerticalSolidList"/>
    <dgm:cxn modelId="{25685775-3B57-449C-84D1-59035BE4DE16}" srcId="{E40B5365-3FC4-44B4-B657-677028974813}" destId="{0A6BE2CB-E469-4F29-A29C-6AE14CE3CBD6}" srcOrd="2" destOrd="0" parTransId="{EC0BD886-D4A6-4AF8-9B26-C08035D8B1DC}" sibTransId="{1CEA3297-E481-41FC-AFA5-BB554A197895}"/>
    <dgm:cxn modelId="{C209C2AC-AB14-4E3E-B353-048E10912EBA}" type="presOf" srcId="{72A393F8-FF51-41D0-B3DA-024CEC0C79E0}" destId="{9F0A9A5F-2270-4DA7-8F61-88713B4779C3}" srcOrd="0" destOrd="0" presId="urn:microsoft.com/office/officeart/2018/2/layout/IconVerticalSolidList"/>
    <dgm:cxn modelId="{859E60DA-E7D9-4440-87B9-7B00FAA96502}" srcId="{E40B5365-3FC4-44B4-B657-677028974813}" destId="{00426209-E8CB-4709-A429-0E0B6B0B94BB}" srcOrd="0" destOrd="0" parTransId="{C035520A-0986-4F97-819E-E3E958F01B3C}" sibTransId="{153041EF-874A-42AF-9582-85968B28AA84}"/>
    <dgm:cxn modelId="{24605DE0-037C-4DAF-862A-012E021B4D5B}" type="presOf" srcId="{E40B5365-3FC4-44B4-B657-677028974813}" destId="{A09348C1-5A8C-40EC-9E41-F2C022E281ED}" srcOrd="0" destOrd="0" presId="urn:microsoft.com/office/officeart/2018/2/layout/IconVerticalSolidList"/>
    <dgm:cxn modelId="{84B4A0EC-9AFB-446B-B3CD-D11BA6823688}" srcId="{E40B5365-3FC4-44B4-B657-677028974813}" destId="{72A393F8-FF51-41D0-B3DA-024CEC0C79E0}" srcOrd="1" destOrd="0" parTransId="{1747B6FD-EE46-4809-853F-83BF3612C4E6}" sibTransId="{88077DF6-7B38-4737-B402-028E8F70A2EE}"/>
    <dgm:cxn modelId="{2A2F0914-9854-45B9-B1C2-188B2D1D3DC2}" type="presParOf" srcId="{A09348C1-5A8C-40EC-9E41-F2C022E281ED}" destId="{17F15416-E6C7-40E2-98F7-D2C2C97BACA0}" srcOrd="0" destOrd="0" presId="urn:microsoft.com/office/officeart/2018/2/layout/IconVerticalSolidList"/>
    <dgm:cxn modelId="{6B66ACCD-0D37-4253-9438-3B34FABCC55E}" type="presParOf" srcId="{17F15416-E6C7-40E2-98F7-D2C2C97BACA0}" destId="{6FC49CEC-9A65-445C-A2FB-C84196F55134}" srcOrd="0" destOrd="0" presId="urn:microsoft.com/office/officeart/2018/2/layout/IconVerticalSolidList"/>
    <dgm:cxn modelId="{4BC1552A-F037-4E8F-A019-A8CE37F0A45F}" type="presParOf" srcId="{17F15416-E6C7-40E2-98F7-D2C2C97BACA0}" destId="{0A256958-56B8-4C57-87A7-F1FE8764B7BB}" srcOrd="1" destOrd="0" presId="urn:microsoft.com/office/officeart/2018/2/layout/IconVerticalSolidList"/>
    <dgm:cxn modelId="{8833A77A-6F43-49D0-AA04-F6200CFA0E08}" type="presParOf" srcId="{17F15416-E6C7-40E2-98F7-D2C2C97BACA0}" destId="{4D8DBC7A-335B-4ECA-92EF-BF259E9C605B}" srcOrd="2" destOrd="0" presId="urn:microsoft.com/office/officeart/2018/2/layout/IconVerticalSolidList"/>
    <dgm:cxn modelId="{B5D8084E-2504-4F19-8972-1FC26E5EBE92}" type="presParOf" srcId="{17F15416-E6C7-40E2-98F7-D2C2C97BACA0}" destId="{8286AE57-9287-48E9-96CA-6CF213DA9BBF}" srcOrd="3" destOrd="0" presId="urn:microsoft.com/office/officeart/2018/2/layout/IconVerticalSolidList"/>
    <dgm:cxn modelId="{30ECF6C0-8F9F-416A-9A28-90D009AF94B6}" type="presParOf" srcId="{A09348C1-5A8C-40EC-9E41-F2C022E281ED}" destId="{A3531DEA-5593-40C4-8121-18D55B62BCAC}" srcOrd="1" destOrd="0" presId="urn:microsoft.com/office/officeart/2018/2/layout/IconVerticalSolidList"/>
    <dgm:cxn modelId="{2D898DB1-CE30-4E83-94E7-E34A5B442E3E}" type="presParOf" srcId="{A09348C1-5A8C-40EC-9E41-F2C022E281ED}" destId="{D87EFA63-7F07-4DD7-8BBF-78748BA14112}" srcOrd="2" destOrd="0" presId="urn:microsoft.com/office/officeart/2018/2/layout/IconVerticalSolidList"/>
    <dgm:cxn modelId="{FBE72A96-6716-4496-A102-477232D609F9}" type="presParOf" srcId="{D87EFA63-7F07-4DD7-8BBF-78748BA14112}" destId="{9C989B8D-9D4E-4D83-9D76-877F1D98FC6A}" srcOrd="0" destOrd="0" presId="urn:microsoft.com/office/officeart/2018/2/layout/IconVerticalSolidList"/>
    <dgm:cxn modelId="{EAE6A5D4-6BE6-4639-84A0-EED4F021B3AE}" type="presParOf" srcId="{D87EFA63-7F07-4DD7-8BBF-78748BA14112}" destId="{EA49AE08-991F-4F2A-889D-A9A4D280DD63}" srcOrd="1" destOrd="0" presId="urn:microsoft.com/office/officeart/2018/2/layout/IconVerticalSolidList"/>
    <dgm:cxn modelId="{490CBCE6-5DDB-42AE-AE52-4F7C14B2B45C}" type="presParOf" srcId="{D87EFA63-7F07-4DD7-8BBF-78748BA14112}" destId="{1DF00FC6-2E2B-4723-A099-1C013FC316D7}" srcOrd="2" destOrd="0" presId="urn:microsoft.com/office/officeart/2018/2/layout/IconVerticalSolidList"/>
    <dgm:cxn modelId="{D2E2DBFA-DE01-4E09-BD74-2E9429CECF27}" type="presParOf" srcId="{D87EFA63-7F07-4DD7-8BBF-78748BA14112}" destId="{9F0A9A5F-2270-4DA7-8F61-88713B4779C3}" srcOrd="3" destOrd="0" presId="urn:microsoft.com/office/officeart/2018/2/layout/IconVerticalSolidList"/>
    <dgm:cxn modelId="{EBD0ECEC-FC03-452C-BC14-AD24E70E0217}" type="presParOf" srcId="{A09348C1-5A8C-40EC-9E41-F2C022E281ED}" destId="{CDA9668D-481D-42B8-903E-FD9459B85024}" srcOrd="3" destOrd="0" presId="urn:microsoft.com/office/officeart/2018/2/layout/IconVerticalSolidList"/>
    <dgm:cxn modelId="{8A0A291F-8A69-4ED6-8E9A-B899E80F8651}" type="presParOf" srcId="{A09348C1-5A8C-40EC-9E41-F2C022E281ED}" destId="{A02ADE4B-65BD-4421-BBC2-56BFDF7FE461}" srcOrd="4" destOrd="0" presId="urn:microsoft.com/office/officeart/2018/2/layout/IconVerticalSolidList"/>
    <dgm:cxn modelId="{B33F1E51-E61D-4C0E-AA98-59C3B16CF2AA}" type="presParOf" srcId="{A02ADE4B-65BD-4421-BBC2-56BFDF7FE461}" destId="{A09C4928-B2B9-44C7-AB81-58EE1E38E057}" srcOrd="0" destOrd="0" presId="urn:microsoft.com/office/officeart/2018/2/layout/IconVerticalSolidList"/>
    <dgm:cxn modelId="{5B7CB940-F09F-4CF3-9462-2A60CA8FAB63}" type="presParOf" srcId="{A02ADE4B-65BD-4421-BBC2-56BFDF7FE461}" destId="{B43E8FF5-E66E-4364-AB6F-E045D98C3353}" srcOrd="1" destOrd="0" presId="urn:microsoft.com/office/officeart/2018/2/layout/IconVerticalSolidList"/>
    <dgm:cxn modelId="{91CC3806-C605-4A31-8F38-A5DCC2C6D699}" type="presParOf" srcId="{A02ADE4B-65BD-4421-BBC2-56BFDF7FE461}" destId="{B13FE791-5839-47F7-95B6-1750FBC384A5}" srcOrd="2" destOrd="0" presId="urn:microsoft.com/office/officeart/2018/2/layout/IconVerticalSolidList"/>
    <dgm:cxn modelId="{1602A902-EACA-4EF3-80E0-E7330AE4BA1D}" type="presParOf" srcId="{A02ADE4B-65BD-4421-BBC2-56BFDF7FE461}" destId="{82E29458-D10E-4EBF-8946-A5293BD32FC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ECCBFF-9B0B-4976-BD87-CA929F00C2A4}">
      <dsp:nvSpPr>
        <dsp:cNvPr id="0" name=""/>
        <dsp:cNvSpPr/>
      </dsp:nvSpPr>
      <dsp:spPr>
        <a:xfrm>
          <a:off x="0" y="3581"/>
          <a:ext cx="10506456" cy="7629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352652-DE41-41EA-9612-9767EDA0C169}">
      <dsp:nvSpPr>
        <dsp:cNvPr id="0" name=""/>
        <dsp:cNvSpPr/>
      </dsp:nvSpPr>
      <dsp:spPr>
        <a:xfrm>
          <a:off x="230796" y="175248"/>
          <a:ext cx="419630" cy="4196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D9CCE6-53DC-494E-AA34-1B7ED36886B1}">
      <dsp:nvSpPr>
        <dsp:cNvPr id="0" name=""/>
        <dsp:cNvSpPr/>
      </dsp:nvSpPr>
      <dsp:spPr>
        <a:xfrm>
          <a:off x="881223" y="3581"/>
          <a:ext cx="9625232" cy="762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747" tIns="80747" rIns="80747" bIns="8074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900" b="1" kern="1200" dirty="0">
              <a:solidFill>
                <a:schemeClr val="tx1"/>
              </a:solidFill>
            </a:rPr>
            <a:t>Real Estate Market Dynamics: It's important to consider how market conditions (like supply and demand, economic trends, and regional factors) impact property prices.</a:t>
          </a:r>
          <a:endParaRPr lang="en-US" sz="1900" b="1" kern="1200" dirty="0">
            <a:solidFill>
              <a:schemeClr val="tx1"/>
            </a:solidFill>
          </a:endParaRPr>
        </a:p>
      </dsp:txBody>
      <dsp:txXfrm>
        <a:off x="881223" y="3581"/>
        <a:ext cx="9625232" cy="762963"/>
      </dsp:txXfrm>
    </dsp:sp>
    <dsp:sp modelId="{562BDC3E-F3BD-4DDE-A263-7C94F9E8E9EB}">
      <dsp:nvSpPr>
        <dsp:cNvPr id="0" name=""/>
        <dsp:cNvSpPr/>
      </dsp:nvSpPr>
      <dsp:spPr>
        <a:xfrm>
          <a:off x="0" y="957286"/>
          <a:ext cx="10506456" cy="7629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0461A8-E95C-468E-B45E-1E7403290F03}">
      <dsp:nvSpPr>
        <dsp:cNvPr id="0" name=""/>
        <dsp:cNvSpPr/>
      </dsp:nvSpPr>
      <dsp:spPr>
        <a:xfrm>
          <a:off x="230796" y="1128953"/>
          <a:ext cx="419630" cy="4196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180587-239A-492F-8207-2BB86D437BAE}">
      <dsp:nvSpPr>
        <dsp:cNvPr id="0" name=""/>
        <dsp:cNvSpPr/>
      </dsp:nvSpPr>
      <dsp:spPr>
        <a:xfrm>
          <a:off x="881223" y="957286"/>
          <a:ext cx="9625232" cy="762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747" tIns="80747" rIns="80747" bIns="8074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900" b="1" kern="1200" dirty="0">
              <a:solidFill>
                <a:schemeClr val="tx1"/>
              </a:solidFill>
            </a:rPr>
            <a:t>Role of Agents in Real Estate: Their strategies, motivations, and how they impact the market would be crucial components of the background.</a:t>
          </a:r>
          <a:endParaRPr lang="en-US" sz="1900" b="1" kern="1200" dirty="0">
            <a:solidFill>
              <a:schemeClr val="tx1"/>
            </a:solidFill>
          </a:endParaRPr>
        </a:p>
      </dsp:txBody>
      <dsp:txXfrm>
        <a:off x="881223" y="957286"/>
        <a:ext cx="9625232" cy="762963"/>
      </dsp:txXfrm>
    </dsp:sp>
    <dsp:sp modelId="{140FC7BF-03D0-4E12-85F1-1182DEEB26DE}">
      <dsp:nvSpPr>
        <dsp:cNvPr id="0" name=""/>
        <dsp:cNvSpPr/>
      </dsp:nvSpPr>
      <dsp:spPr>
        <a:xfrm>
          <a:off x="0" y="1910991"/>
          <a:ext cx="10506456" cy="7629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5CFA8B-9F18-410E-B958-F0AEA431993B}">
      <dsp:nvSpPr>
        <dsp:cNvPr id="0" name=""/>
        <dsp:cNvSpPr/>
      </dsp:nvSpPr>
      <dsp:spPr>
        <a:xfrm>
          <a:off x="230796" y="2082657"/>
          <a:ext cx="419630" cy="4196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277717-86B6-46AB-A688-1FE6404C100E}">
      <dsp:nvSpPr>
        <dsp:cNvPr id="0" name=""/>
        <dsp:cNvSpPr/>
      </dsp:nvSpPr>
      <dsp:spPr>
        <a:xfrm>
          <a:off x="881223" y="1910991"/>
          <a:ext cx="9625232" cy="762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747" tIns="80747" rIns="80747" bIns="8074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900" b="1" kern="1200" dirty="0">
              <a:solidFill>
                <a:schemeClr val="tx1"/>
              </a:solidFill>
            </a:rPr>
            <a:t>Game Theory in Economics: It would be used to model and understand the behaviors and decisions of bidders, sellers, and agents.</a:t>
          </a:r>
          <a:endParaRPr lang="en-US" sz="1900" b="1" kern="1200" dirty="0">
            <a:solidFill>
              <a:schemeClr val="tx1"/>
            </a:solidFill>
          </a:endParaRPr>
        </a:p>
      </dsp:txBody>
      <dsp:txXfrm>
        <a:off x="881223" y="1910991"/>
        <a:ext cx="9625232" cy="762963"/>
      </dsp:txXfrm>
    </dsp:sp>
    <dsp:sp modelId="{65053658-A301-4828-B2CA-BA0CAA76E098}">
      <dsp:nvSpPr>
        <dsp:cNvPr id="0" name=""/>
        <dsp:cNvSpPr/>
      </dsp:nvSpPr>
      <dsp:spPr>
        <a:xfrm>
          <a:off x="0" y="2864695"/>
          <a:ext cx="10506456" cy="76296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30382B-4A0F-41FC-A109-7F2218AA134A}">
      <dsp:nvSpPr>
        <dsp:cNvPr id="0" name=""/>
        <dsp:cNvSpPr/>
      </dsp:nvSpPr>
      <dsp:spPr>
        <a:xfrm>
          <a:off x="230796" y="3036362"/>
          <a:ext cx="419630" cy="4196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0682EC-CEB6-45C5-9D16-59A970FA81ED}">
      <dsp:nvSpPr>
        <dsp:cNvPr id="0" name=""/>
        <dsp:cNvSpPr/>
      </dsp:nvSpPr>
      <dsp:spPr>
        <a:xfrm>
          <a:off x="881223" y="2864695"/>
          <a:ext cx="9625232" cy="762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747" tIns="80747" rIns="80747" bIns="8074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900" b="1" kern="1200" dirty="0">
              <a:solidFill>
                <a:schemeClr val="tx1"/>
              </a:solidFill>
            </a:rPr>
            <a:t>Bayesian Persuasion and Information Asymmetry: It would help in understanding how beliefs and expectations are shaped in the context of property valuation.</a:t>
          </a:r>
          <a:endParaRPr lang="en-US" sz="1900" b="1" kern="1200" dirty="0">
            <a:solidFill>
              <a:schemeClr val="tx1"/>
            </a:solidFill>
          </a:endParaRPr>
        </a:p>
      </dsp:txBody>
      <dsp:txXfrm>
        <a:off x="881223" y="2864695"/>
        <a:ext cx="9625232" cy="762963"/>
      </dsp:txXfrm>
    </dsp:sp>
    <dsp:sp modelId="{B6AAE4D1-9671-43F6-BD34-24492ABE6EF2}">
      <dsp:nvSpPr>
        <dsp:cNvPr id="0" name=""/>
        <dsp:cNvSpPr/>
      </dsp:nvSpPr>
      <dsp:spPr>
        <a:xfrm>
          <a:off x="0" y="3818400"/>
          <a:ext cx="10506456" cy="76296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242E4C-543D-49ED-8590-C29A7825848F}">
      <dsp:nvSpPr>
        <dsp:cNvPr id="0" name=""/>
        <dsp:cNvSpPr/>
      </dsp:nvSpPr>
      <dsp:spPr>
        <a:xfrm>
          <a:off x="230796" y="3990067"/>
          <a:ext cx="419630" cy="41963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88AA8-C8AB-4F24-88F6-60A18F8C12CD}">
      <dsp:nvSpPr>
        <dsp:cNvPr id="0" name=""/>
        <dsp:cNvSpPr/>
      </dsp:nvSpPr>
      <dsp:spPr>
        <a:xfrm>
          <a:off x="881223" y="3818400"/>
          <a:ext cx="9625232" cy="762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747" tIns="80747" rIns="80747" bIns="8074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900" b="1" kern="1200" dirty="0">
              <a:solidFill>
                <a:schemeClr val="tx1"/>
              </a:solidFill>
            </a:rPr>
            <a:t>Practical Challenges in Real Estate Transactions: It would address the practical challenges faced by agents and participants in real estate markets.</a:t>
          </a:r>
          <a:endParaRPr lang="en-US" sz="1900" b="1" kern="1200" dirty="0">
            <a:solidFill>
              <a:schemeClr val="tx1"/>
            </a:solidFill>
          </a:endParaRPr>
        </a:p>
      </dsp:txBody>
      <dsp:txXfrm>
        <a:off x="881223" y="3818400"/>
        <a:ext cx="9625232" cy="7629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265992-CF9E-254B-B851-6EE8A5E71CAB}">
      <dsp:nvSpPr>
        <dsp:cNvPr id="0" name=""/>
        <dsp:cNvSpPr/>
      </dsp:nvSpPr>
      <dsp:spPr>
        <a:xfrm>
          <a:off x="9234" y="222475"/>
          <a:ext cx="2759996" cy="413999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600" b="1" kern="1200" dirty="0">
              <a:solidFill>
                <a:schemeClr val="tx1"/>
              </a:solidFill>
            </a:rPr>
            <a:t>Principal-Agent Relationship: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600" b="1" kern="1200" dirty="0">
              <a:solidFill>
                <a:schemeClr val="tx1"/>
              </a:solidFill>
            </a:rPr>
            <a:t>the principal’s (seller's) problem is to design a contract that induces the agent to adopt a selling strategy that maximizes the owner's expected return (Arnold 1992). In some cases, real-estate agents even drive up the cost of homes by pushing for all-cash offers that trigger automatic bidding wars (Schwartz 2022). 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90072" y="303313"/>
        <a:ext cx="2598320" cy="3978319"/>
      </dsp:txXfrm>
    </dsp:sp>
    <dsp:sp modelId="{8CF6C935-6FF9-494B-BDD5-AE4CCD46D679}">
      <dsp:nvSpPr>
        <dsp:cNvPr id="0" name=""/>
        <dsp:cNvSpPr/>
      </dsp:nvSpPr>
      <dsp:spPr>
        <a:xfrm>
          <a:off x="3045230" y="1950233"/>
          <a:ext cx="585119" cy="6844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3045230" y="2087129"/>
        <a:ext cx="409583" cy="410687"/>
      </dsp:txXfrm>
    </dsp:sp>
    <dsp:sp modelId="{3F42941D-4643-5F48-9072-451CC9994389}">
      <dsp:nvSpPr>
        <dsp:cNvPr id="0" name=""/>
        <dsp:cNvSpPr/>
      </dsp:nvSpPr>
      <dsp:spPr>
        <a:xfrm>
          <a:off x="3873229" y="222475"/>
          <a:ext cx="2759996" cy="41399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600" b="1" kern="1200" dirty="0">
              <a:solidFill>
                <a:schemeClr val="tx1"/>
              </a:solidFill>
            </a:rPr>
            <a:t>Bayesian Persuasion                       in Real Estate: 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600" b="1" kern="1200" dirty="0">
              <a:solidFill>
                <a:schemeClr val="tx1"/>
              </a:solidFill>
            </a:rPr>
            <a:t>seller to disclose inefficiently more information and charge a higher price, resulting in fewer sales and lower profit (Chen Zhang 2020</a:t>
          </a:r>
          <a:r>
            <a:rPr kumimoji="1" lang="en-US" sz="1600" b="0" kern="1200" dirty="0">
              <a:solidFill>
                <a:schemeClr val="tx1"/>
              </a:solidFill>
            </a:rPr>
            <a:t>). </a:t>
          </a:r>
          <a:endParaRPr lang="en-US" sz="1600" b="0" kern="1200" dirty="0">
            <a:solidFill>
              <a:schemeClr val="tx1"/>
            </a:solidFill>
          </a:endParaRPr>
        </a:p>
      </dsp:txBody>
      <dsp:txXfrm>
        <a:off x="3954067" y="303313"/>
        <a:ext cx="2598320" cy="3978319"/>
      </dsp:txXfrm>
    </dsp:sp>
    <dsp:sp modelId="{3DD7716C-D0B7-764D-A204-3072A5A36EDA}">
      <dsp:nvSpPr>
        <dsp:cNvPr id="0" name=""/>
        <dsp:cNvSpPr/>
      </dsp:nvSpPr>
      <dsp:spPr>
        <a:xfrm>
          <a:off x="6909226" y="1950233"/>
          <a:ext cx="585119" cy="6844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6909226" y="2087129"/>
        <a:ext cx="409583" cy="410687"/>
      </dsp:txXfrm>
    </dsp:sp>
    <dsp:sp modelId="{3C48296E-26F1-134D-B159-B2CA46F3967F}">
      <dsp:nvSpPr>
        <dsp:cNvPr id="0" name=""/>
        <dsp:cNvSpPr/>
      </dsp:nvSpPr>
      <dsp:spPr>
        <a:xfrm>
          <a:off x="7737225" y="222475"/>
          <a:ext cx="2759996" cy="413999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600" b="1" kern="1200" dirty="0">
              <a:solidFill>
                <a:schemeClr val="tx1"/>
              </a:solidFill>
            </a:rPr>
            <a:t>Game Theory in Real Estate: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600" b="1" kern="1200" dirty="0">
              <a:solidFill>
                <a:schemeClr val="tx1"/>
              </a:solidFill>
            </a:rPr>
            <a:t> how agents, by withholding or selectively disclosing information, can influence bidders to bid higher than their true value, a tactic that aligns with game theory principles (BANTA 2023).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7818063" y="303313"/>
        <a:ext cx="2598320" cy="39783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D0FB0-233E-4A2D-A267-E1F2501228BE}">
      <dsp:nvSpPr>
        <dsp:cNvPr id="0" name=""/>
        <dsp:cNvSpPr/>
      </dsp:nvSpPr>
      <dsp:spPr>
        <a:xfrm>
          <a:off x="0" y="531"/>
          <a:ext cx="10515600" cy="12429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499136-5F4A-4A38-9C0E-9CBF9A8623F9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F0FAB8-D4DA-4A15-B108-BFD422A94BA1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000" b="1" kern="1200" dirty="0">
              <a:solidFill>
                <a:srgbClr val="0000FF"/>
              </a:solidFill>
            </a:rPr>
            <a:t>Information Asymmetry</a:t>
          </a:r>
          <a:r>
            <a:rPr kumimoji="1" lang="en-US" sz="2000" b="1" kern="1200" dirty="0">
              <a:solidFill>
                <a:schemeClr val="tx1"/>
              </a:solidFill>
            </a:rPr>
            <a:t>: The agent possesses more comprehensive information about the property and market trends than bidders</a:t>
          </a:r>
          <a:r>
            <a:rPr kumimoji="1" lang="en-US" sz="2000" b="1" kern="1200" dirty="0"/>
            <a:t>.</a:t>
          </a:r>
          <a:endParaRPr lang="en-US" sz="2000" b="1" kern="1200" dirty="0"/>
        </a:p>
      </dsp:txBody>
      <dsp:txXfrm>
        <a:off x="1435590" y="531"/>
        <a:ext cx="9080009" cy="1242935"/>
      </dsp:txXfrm>
    </dsp:sp>
    <dsp:sp modelId="{279B1027-AEBB-42C7-9B85-79CD4DD72478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9D68A6-E6DC-4B58-80F4-D7D5432CF57D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D5184F-DBF8-4C6B-B13E-30DAA39341CA}">
      <dsp:nvSpPr>
        <dsp:cNvPr id="0" name=""/>
        <dsp:cNvSpPr/>
      </dsp:nvSpPr>
      <dsp:spPr>
        <a:xfrm>
          <a:off x="1435590" y="155420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000" b="1" kern="1200" dirty="0">
              <a:solidFill>
                <a:srgbClr val="0000FF"/>
              </a:solidFill>
            </a:rPr>
            <a:t>Rational Behavior</a:t>
          </a:r>
          <a:r>
            <a:rPr kumimoji="1" lang="en-US" sz="2000" b="1" kern="1200" dirty="0">
              <a:solidFill>
                <a:schemeClr val="tx1"/>
              </a:solidFill>
            </a:rPr>
            <a:t>: All participants are rational and aim to maximize their utility bidders want to buy at the lowest possible price, whereas the seller wants to sell at the highest.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1435590" y="1554201"/>
        <a:ext cx="9080009" cy="1242935"/>
      </dsp:txXfrm>
    </dsp:sp>
    <dsp:sp modelId="{94DB67F6-DC9A-4CF4-BBEE-A52ACE6BE91B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D9D238-5834-4916-B51C-C458B9DB2DD9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35CA29-7855-463D-A9E1-A173A0C7BA42}">
      <dsp:nvSpPr>
        <dsp:cNvPr id="0" name=""/>
        <dsp:cNvSpPr/>
      </dsp:nvSpPr>
      <dsp:spPr>
        <a:xfrm>
          <a:off x="1435590" y="3107870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000" b="1" kern="1200" dirty="0">
              <a:solidFill>
                <a:srgbClr val="0000FF"/>
              </a:solidFill>
            </a:rPr>
            <a:t>Market Dynamics</a:t>
          </a:r>
          <a:r>
            <a:rPr kumimoji="1" lang="en-US" sz="2000" b="1" kern="1200" dirty="0">
              <a:solidFill>
                <a:schemeClr val="tx1"/>
              </a:solidFill>
            </a:rPr>
            <a:t>: The real estate market is competitive, with multiple bidders for desirable properties.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1435590" y="3107870"/>
        <a:ext cx="9080009" cy="12429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C49CEC-9A65-445C-A2FB-C84196F55134}">
      <dsp:nvSpPr>
        <dsp:cNvPr id="0" name=""/>
        <dsp:cNvSpPr/>
      </dsp:nvSpPr>
      <dsp:spPr>
        <a:xfrm>
          <a:off x="0" y="531"/>
          <a:ext cx="10515600" cy="12429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256958-56B8-4C57-87A7-F1FE8764B7BB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86AE57-9287-48E9-96CA-6CF213DA9BBF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000" b="1" kern="1200" dirty="0">
              <a:solidFill>
                <a:schemeClr val="tx1"/>
              </a:solidFill>
            </a:rPr>
            <a:t>The findings from this review contribute significantly to the understanding of strategic dynamics in real estate transactions. 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1435590" y="531"/>
        <a:ext cx="9080009" cy="1242935"/>
      </dsp:txXfrm>
    </dsp:sp>
    <dsp:sp modelId="{9C989B8D-9D4E-4D83-9D76-877F1D98FC6A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49AE08-991F-4F2A-889D-A9A4D280DD63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0A9A5F-2270-4DA7-8F61-88713B4779C3}">
      <dsp:nvSpPr>
        <dsp:cNvPr id="0" name=""/>
        <dsp:cNvSpPr/>
      </dsp:nvSpPr>
      <dsp:spPr>
        <a:xfrm>
          <a:off x="1435590" y="155420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000" b="1" kern="1200" dirty="0">
              <a:solidFill>
                <a:schemeClr val="tx1"/>
              </a:solidFill>
            </a:rPr>
            <a:t>The potential of game theory and Bayesian persuasion as powerful tools in shaping market outcomes. 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1435590" y="1554201"/>
        <a:ext cx="9080009" cy="1242935"/>
      </dsp:txXfrm>
    </dsp:sp>
    <dsp:sp modelId="{A09C4928-B2B9-44C7-AB81-58EE1E38E057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3E8FF5-E66E-4364-AB6F-E045D98C3353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E29458-D10E-4EBF-8946-A5293BD32FC8}">
      <dsp:nvSpPr>
        <dsp:cNvPr id="0" name=""/>
        <dsp:cNvSpPr/>
      </dsp:nvSpPr>
      <dsp:spPr>
        <a:xfrm>
          <a:off x="1435590" y="3107870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000" b="1" kern="1200" dirty="0">
              <a:solidFill>
                <a:schemeClr val="tx1"/>
              </a:solidFill>
            </a:rPr>
            <a:t>However, I also underscore the need for a careful and nuanced application of these theories, considering the real-world complexities and ethical considerations inherent in real estate transactions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1435590" y="3107870"/>
        <a:ext cx="9080009" cy="1242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13BFFE-AD4E-AAD6-AA63-92525C35E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827564A-ABA2-1315-BD65-47076A8C2E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8039EA-20B7-0F7F-E2C3-83832600F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5755-D4E1-E247-955F-2BEC4809EB94}" type="datetimeFigureOut">
              <a:rPr kumimoji="1" lang="zh-CN" altLang="en-US" smtClean="0"/>
              <a:t>2023/12/3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81BD3D7-F134-359F-22D6-A276FA3CF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10A6837-943B-20CA-E019-5B35DC816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AF94-7374-4D48-89C7-A1C9A3A2A60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73401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98711D-1810-A8D6-3B18-82FF3311D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2D3081E-2D73-6060-54A3-061EC73535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93B901D-54DF-72A0-DFC9-A8A1AC8E0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5755-D4E1-E247-955F-2BEC4809EB94}" type="datetimeFigureOut">
              <a:rPr kumimoji="1" lang="zh-CN" altLang="en-US" smtClean="0"/>
              <a:t>2023/12/3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B6B201E-612D-2F41-2682-2DEAD6C44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9916F8B-D33A-B248-34F9-904998B3E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AF94-7374-4D48-89C7-A1C9A3A2A60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8925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4CCE766-1069-CC69-E52C-59C1110D60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9B5D6D3-6EDB-2BE2-8B22-27EB4745A5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48AA6D-29D0-A77A-46B7-88DC64988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5755-D4E1-E247-955F-2BEC4809EB94}" type="datetimeFigureOut">
              <a:rPr kumimoji="1" lang="zh-CN" altLang="en-US" smtClean="0"/>
              <a:t>2023/12/3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3DCC08C-06C0-442B-B089-02E92B691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8511580-141B-0B82-AB81-3A13C596C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AF94-7374-4D48-89C7-A1C9A3A2A60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9273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7EF94B-90A1-E1B7-24F6-0BF15CC73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8C10EF2-67E2-62C5-BB01-C64985AA4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D45D12-0547-0EAA-BBE0-A45661725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5755-D4E1-E247-955F-2BEC4809EB94}" type="datetimeFigureOut">
              <a:rPr kumimoji="1" lang="zh-CN" altLang="en-US" smtClean="0"/>
              <a:t>2023/12/3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29E4450-35B7-F4D8-AAE1-B3726B944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781039E-944D-95B2-248A-D98C19689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AF94-7374-4D48-89C7-A1C9A3A2A60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16713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EC66AF-5D11-4076-AFDB-0ED77915E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E34E44C-862F-4573-D012-DBB4A97F5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CF59B6D-0D78-87D6-DF13-984470815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5755-D4E1-E247-955F-2BEC4809EB94}" type="datetimeFigureOut">
              <a:rPr kumimoji="1" lang="zh-CN" altLang="en-US" smtClean="0"/>
              <a:t>2023/12/3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9AACF3-CC4C-9511-9913-4483F279E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06DAB97-7C2D-706E-E73B-300B697E9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AF94-7374-4D48-89C7-A1C9A3A2A60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008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B48927-DB93-A8AE-ADBD-2D7EC71C5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44B3B73-F9A0-0DC0-87A1-ACB5C1FA3B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D749B63-D255-BE68-F049-05DB5FE142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DAEE983-C615-62B5-8F36-0ABB4C7FF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5755-D4E1-E247-955F-2BEC4809EB94}" type="datetimeFigureOut">
              <a:rPr kumimoji="1" lang="zh-CN" altLang="en-US" smtClean="0"/>
              <a:t>2023/12/3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A7021FE-B16A-7A13-846B-3423A93E0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8B1C84C-B388-1113-2D8B-AE1491CF0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AF94-7374-4D48-89C7-A1C9A3A2A60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24699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80CADD-7C1B-666B-4D78-FEAFD95B3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10A5204-1C15-B364-B28B-F9C8E1973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75920CE-80A2-F85C-C52C-7D70642FF1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B2B25A5-0FE4-1183-1692-7CB27E7214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5096B23-6864-3636-8813-0777A7DB50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7E51BB5-D35C-D186-2375-8067D55E2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5755-D4E1-E247-955F-2BEC4809EB94}" type="datetimeFigureOut">
              <a:rPr kumimoji="1" lang="zh-CN" altLang="en-US" smtClean="0"/>
              <a:t>2023/12/3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AC40EC7-735E-314E-2DD2-1013AB22A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AD5967D-6DC1-0D9D-AF46-C876BF14A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AF94-7374-4D48-89C7-A1C9A3A2A60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23706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1E34C1-1868-A004-4526-7A29DBB89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664DA0A-A962-3B86-9492-3D2C6180C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5755-D4E1-E247-955F-2BEC4809EB94}" type="datetimeFigureOut">
              <a:rPr kumimoji="1" lang="zh-CN" altLang="en-US" smtClean="0"/>
              <a:t>2023/12/3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5BBE7AD-FCED-67BF-6991-46EA41AAF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E2F115C-7FCD-8F42-281B-9AF32DD9C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AF94-7374-4D48-89C7-A1C9A3A2A60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291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118F144-448C-6FDB-4EB9-A46C4A33A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5755-D4E1-E247-955F-2BEC4809EB94}" type="datetimeFigureOut">
              <a:rPr kumimoji="1" lang="zh-CN" altLang="en-US" smtClean="0"/>
              <a:t>2023/12/3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227C341-9529-0034-DE27-A783EA034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C6AF7A5-02E6-626B-20B6-230F12C7F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AF94-7374-4D48-89C7-A1C9A3A2A60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0894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7C73FF-7528-D145-6E1B-2ADC6091E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7760F91-9AD7-D3CA-0AEC-CD40B3E95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55759D1-AA4D-1AD0-64D2-2BC4C10D6D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33EEA7F-1671-EA37-9AF6-6D3E494DC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5755-D4E1-E247-955F-2BEC4809EB94}" type="datetimeFigureOut">
              <a:rPr kumimoji="1" lang="zh-CN" altLang="en-US" smtClean="0"/>
              <a:t>2023/12/3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0AA35B6-1976-C330-8AF3-75A4C45F8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C08C9E6-43BD-95AA-E504-2FEC4F95C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AF94-7374-4D48-89C7-A1C9A3A2A60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56773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AB595E-86B2-B9F1-E616-6A5F2922D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57FA82B-52A6-50A8-A287-A4695E8642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2F2862D-7B7A-7266-4A9C-0698A893D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2889509-C088-D38F-0DE1-6D2117E63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5755-D4E1-E247-955F-2BEC4809EB94}" type="datetimeFigureOut">
              <a:rPr kumimoji="1" lang="zh-CN" altLang="en-US" smtClean="0"/>
              <a:t>2023/12/3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DE94B30-8648-8936-D75F-17CBB1010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74CA84D-322A-1809-E6D0-27E025A8C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AF94-7374-4D48-89C7-A1C9A3A2A60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0345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CE440F1-DB15-0A00-C3E5-72AF0AAF2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02ADA61-035B-BAE6-8470-413579F00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2105334-0218-9AB1-ECEE-E059D50390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45755-D4E1-E247-955F-2BEC4809EB94}" type="datetimeFigureOut">
              <a:rPr kumimoji="1" lang="zh-CN" altLang="en-US" smtClean="0"/>
              <a:t>2023/12/3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906D01D-2CB4-5EE8-F48A-DBF9CD7AAF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75AE25E-1DA6-FA5E-5512-029E194AB9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8AF94-7374-4D48-89C7-A1C9A3A2A60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1009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8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4159038A-28BF-BC8C-C598-B534F51E5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kumimoji="1"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Strategies in Market Dynamics: Leveraging Game Theory and Bayesian Persuasion to Enhance High-Value Bidding in Real Estate Transactions</a:t>
            </a:r>
            <a:br>
              <a:rPr kumimoji="1"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1"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68BBD61-D382-9D94-4FAC-8D427CD2F4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n-US" altLang="zh-CN" sz="1500" b="1" kern="10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Qi Guo</a:t>
            </a:r>
            <a:endParaRPr lang="zh-CN" altLang="zh-CN" sz="1500" kern="100"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1500" b="1" kern="10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BADM 504</a:t>
            </a:r>
            <a:endParaRPr lang="zh-CN" altLang="zh-CN" sz="1500" kern="100"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kumimoji="1" lang="zh-CN" altLang="en-US" sz="1500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274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2AEEBC8-9D30-42EF-95F2-386C2653FB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529E97A-97C3-40EA-8A04-5C02398D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00010971-DBA6-566D-4497-80ACBC9CB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53" y="630936"/>
            <a:ext cx="3979071" cy="1463040"/>
          </a:xfrm>
        </p:spPr>
        <p:txBody>
          <a:bodyPr anchor="ctr">
            <a:normAutofit/>
          </a:bodyPr>
          <a:lstStyle/>
          <a:p>
            <a:r>
              <a:rPr kumimoji="1" lang="en-US" altLang="zh-CN" sz="4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- timing</a:t>
            </a:r>
            <a:endParaRPr kumimoji="1" lang="zh-CN" altLang="en-US" sz="48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sketch line">
            <a:extLst>
              <a:ext uri="{FF2B5EF4-FFF2-40B4-BE49-F238E27FC236}">
                <a16:creationId xmlns:a16="http://schemas.microsoft.com/office/drawing/2014/main" id="{59FA8C2E-A5A7-4490-927A-7CD58343ED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66159" y="1353312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内容占位符 16" descr="图表, 箱线图&#10;&#10;描述已自动生成">
            <a:extLst>
              <a:ext uri="{FF2B5EF4-FFF2-40B4-BE49-F238E27FC236}">
                <a16:creationId xmlns:a16="http://schemas.microsoft.com/office/drawing/2014/main" id="{9942911B-382A-FDF3-8504-04D0FCA398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5915" y="3000722"/>
            <a:ext cx="10159490" cy="3734387"/>
          </a:xfrm>
        </p:spPr>
      </p:pic>
    </p:spTree>
    <p:extLst>
      <p:ext uri="{BB962C8B-B14F-4D97-AF65-F5344CB8AC3E}">
        <p14:creationId xmlns:p14="http://schemas.microsoft.com/office/powerpoint/2010/main" val="1892801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2AEEBC8-9D30-42EF-95F2-386C2653FB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529E97A-97C3-40EA-8A04-5C02398D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203E5889-A4C7-D645-CAE3-82CCAABB4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833" y="630936"/>
            <a:ext cx="3932791" cy="1463040"/>
          </a:xfrm>
        </p:spPr>
        <p:txBody>
          <a:bodyPr anchor="ctr">
            <a:normAutofit/>
          </a:bodyPr>
          <a:lstStyle/>
          <a:p>
            <a:r>
              <a:rPr kumimoji="1" lang="en-US" altLang="zh-CN" sz="4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- belief</a:t>
            </a:r>
            <a:endParaRPr kumimoji="1" lang="zh-CN" altLang="en-US" sz="48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sketch line">
            <a:extLst>
              <a:ext uri="{FF2B5EF4-FFF2-40B4-BE49-F238E27FC236}">
                <a16:creationId xmlns:a16="http://schemas.microsoft.com/office/drawing/2014/main" id="{59FA8C2E-A5A7-4490-927A-7CD58343ED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66159" y="1353312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AE6C374-9109-1E23-C84D-973E86308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4462" y="630936"/>
            <a:ext cx="7074409" cy="1463040"/>
          </a:xfrm>
        </p:spPr>
        <p:txBody>
          <a:bodyPr anchor="ctr">
            <a:normAutofit/>
          </a:bodyPr>
          <a:lstStyle/>
          <a:p>
            <a:endParaRPr lang="en-US" sz="2200">
              <a:solidFill>
                <a:srgbClr val="FFFFFF"/>
              </a:solidFill>
            </a:endParaRPr>
          </a:p>
        </p:txBody>
      </p:sp>
      <p:pic>
        <p:nvPicPr>
          <p:cNvPr id="5" name="内容占位符 4" descr="图示&#10;&#10;描述已自动生成">
            <a:extLst>
              <a:ext uri="{FF2B5EF4-FFF2-40B4-BE49-F238E27FC236}">
                <a16:creationId xmlns:a16="http://schemas.microsoft.com/office/drawing/2014/main" id="{00EFC589-7B89-EE4E-9D93-975666E1B0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8012" y="2770632"/>
            <a:ext cx="5699313" cy="407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122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F8327D4D-FF55-DDDF-AF83-325576CE6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42237" cy="1325563"/>
          </a:xfrm>
        </p:spPr>
        <p:txBody>
          <a:bodyPr>
            <a:normAutofit/>
          </a:bodyPr>
          <a:lstStyle/>
          <a:p>
            <a:pPr algn="ctr"/>
            <a:r>
              <a:rPr kumimoji="1"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Assumptions</a:t>
            </a:r>
            <a:endParaRPr kumimoji="1" lang="zh-CN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Graphic 12">
            <a:extLst>
              <a:ext uri="{FF2B5EF4-FFF2-40B4-BE49-F238E27FC236}">
                <a16:creationId xmlns:a16="http://schemas.microsoft.com/office/drawing/2014/main" id="{58BDB0EE-D238-415B-9ED8-62AA6AB2A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03882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1">
            <a:extLst>
              <a:ext uri="{FF2B5EF4-FFF2-40B4-BE49-F238E27FC236}">
                <a16:creationId xmlns:a16="http://schemas.microsoft.com/office/drawing/2014/main" id="{C5B55FC3-961D-4325-82F1-DE92B0D04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62662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13">
            <a:extLst>
              <a:ext uri="{FF2B5EF4-FFF2-40B4-BE49-F238E27FC236}">
                <a16:creationId xmlns:a16="http://schemas.microsoft.com/office/drawing/2014/main" id="{4C8AB332-D09E-4F28-943C-DABDD4716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8342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内容占位符 2">
            <a:extLst>
              <a:ext uri="{FF2B5EF4-FFF2-40B4-BE49-F238E27FC236}">
                <a16:creationId xmlns:a16="http://schemas.microsoft.com/office/drawing/2014/main" id="{1346F379-C89E-991E-8951-296CE6ED1B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71125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2962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8327F024-B531-2064-8D4C-B9D2EBB61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207619" cy="1325563"/>
          </a:xfrm>
        </p:spPr>
        <p:txBody>
          <a:bodyPr>
            <a:normAutofit/>
          </a:bodyPr>
          <a:lstStyle/>
          <a:p>
            <a:pPr algn="ctr"/>
            <a:r>
              <a:rPr kumimoji="1"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and Future Study</a:t>
            </a:r>
            <a:endParaRPr kumimoji="1" lang="zh-CN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Graphic 12">
            <a:extLst>
              <a:ext uri="{FF2B5EF4-FFF2-40B4-BE49-F238E27FC236}">
                <a16:creationId xmlns:a16="http://schemas.microsoft.com/office/drawing/2014/main" id="{58BDB0EE-D238-415B-9ED8-62AA6AB2A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03882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1">
            <a:extLst>
              <a:ext uri="{FF2B5EF4-FFF2-40B4-BE49-F238E27FC236}">
                <a16:creationId xmlns:a16="http://schemas.microsoft.com/office/drawing/2014/main" id="{C5B55FC3-961D-4325-82F1-DE92B0D04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62662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13">
            <a:extLst>
              <a:ext uri="{FF2B5EF4-FFF2-40B4-BE49-F238E27FC236}">
                <a16:creationId xmlns:a16="http://schemas.microsoft.com/office/drawing/2014/main" id="{4C8AB332-D09E-4F28-943C-DABDD4716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8342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内容占位符 2">
            <a:extLst>
              <a:ext uri="{FF2B5EF4-FFF2-40B4-BE49-F238E27FC236}">
                <a16:creationId xmlns:a16="http://schemas.microsoft.com/office/drawing/2014/main" id="{FBFE29CB-F0CE-A070-D931-88D1098F53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401317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2560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06B4ED-DB3B-9441-702B-0C2198842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753423"/>
            <a:ext cx="6017793" cy="161620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kumimoji="1" lang="en-US" altLang="zh-CN" sz="3200" b="1" kern="1200" dirty="0">
                <a:latin typeface="+mj-lt"/>
                <a:ea typeface="+mj-ea"/>
                <a:cs typeface="+mj-cs"/>
              </a:rPr>
              <a:t>Any Questions?</a:t>
            </a:r>
          </a:p>
        </p:txBody>
      </p:sp>
      <p:pic>
        <p:nvPicPr>
          <p:cNvPr id="12" name="Picture 11" descr="Magnifying glass on clear background">
            <a:extLst>
              <a:ext uri="{FF2B5EF4-FFF2-40B4-BE49-F238E27FC236}">
                <a16:creationId xmlns:a16="http://schemas.microsoft.com/office/drawing/2014/main" id="{3A89DE6F-7E1F-993C-558F-880DFE9299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473" r="7193" b="-1"/>
          <a:stretch/>
        </p:blipFill>
        <p:spPr>
          <a:xfrm>
            <a:off x="20" y="10"/>
            <a:ext cx="6095980" cy="685799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5EFBDE31-BB3E-6CFC-23CD-B5976DA384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3362" cy="6858000"/>
            <a:chOff x="12068638" y="0"/>
            <a:chExt cx="123362" cy="685800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80A60EC-72BB-121F-556A-E2837FD99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91A2FAE-D41C-FF5D-B0A0-7808248ED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4139706"/>
              <a:ext cx="123362" cy="2718294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E474748-0B82-DE68-88D6-9AAFFCBEB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58219"/>
            <a:ext cx="6358032" cy="34478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kumimoji="1" lang="en-US" altLang="zh-CN" sz="2000" b="1" kern="1200" dirty="0">
                <a:latin typeface="+mn-lt"/>
                <a:ea typeface="+mn-ea"/>
                <a:cs typeface="+mn-cs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134494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3DF1B4C0-585E-BE82-7CA2-C2ABC882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51312"/>
            <a:ext cx="12120465" cy="1010264"/>
          </a:xfrm>
        </p:spPr>
        <p:txBody>
          <a:bodyPr anchor="ctr">
            <a:normAutofit/>
          </a:bodyPr>
          <a:lstStyle/>
          <a:p>
            <a:pPr algn="ctr"/>
            <a:r>
              <a:rPr kumimoji="1"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 and Background</a:t>
            </a:r>
            <a:endParaRPr kumimoji="1" lang="zh-CN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7" name="内容占位符 2">
            <a:extLst>
              <a:ext uri="{FF2B5EF4-FFF2-40B4-BE49-F238E27FC236}">
                <a16:creationId xmlns:a16="http://schemas.microsoft.com/office/drawing/2014/main" id="{842A3308-BD64-9780-1AC9-23F0564DE1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269659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688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42FB6D03-6636-4FE9-D023-C0A78A6DA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kumimoji="1" lang="en-US" altLang="zh-CN" sz="4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Questions</a:t>
            </a:r>
            <a:endParaRPr kumimoji="1" lang="zh-CN" altLang="en-US" sz="40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206BB28-43F2-95DB-2493-9B7408DB9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kumimoji="1"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the seller's agent significantly influence bidders on the bidding price in real estate transactions?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32425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5A1B892F-0308-DE87-37E0-33E76A2BE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51312"/>
            <a:ext cx="12191999" cy="1010264"/>
          </a:xfrm>
        </p:spPr>
        <p:txBody>
          <a:bodyPr anchor="ctr">
            <a:normAutofit/>
          </a:bodyPr>
          <a:lstStyle/>
          <a:p>
            <a:pPr algn="ctr"/>
            <a:r>
              <a:rPr kumimoji="1"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Review</a:t>
            </a:r>
            <a:endParaRPr kumimoji="1" lang="zh-CN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内容占位符 2">
            <a:extLst>
              <a:ext uri="{FF2B5EF4-FFF2-40B4-BE49-F238E27FC236}">
                <a16:creationId xmlns:a16="http://schemas.microsoft.com/office/drawing/2014/main" id="{01C00509-9641-644A-000E-50A6A6FBDC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5087682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9603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D224EF9E-9166-B3B5-1758-05AE0657C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6" y="365125"/>
            <a:ext cx="12098694" cy="1325563"/>
          </a:xfrm>
        </p:spPr>
        <p:txBody>
          <a:bodyPr>
            <a:normAutofit/>
          </a:bodyPr>
          <a:lstStyle/>
          <a:p>
            <a:pPr algn="ctr"/>
            <a:r>
              <a:rPr kumimoji="1"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Criteria</a:t>
            </a:r>
            <a:endParaRPr kumimoji="1"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0925B19-EC62-299D-3BC5-8B258B0FA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altLang="zh-CN" sz="22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Search String Definition:</a:t>
            </a:r>
          </a:p>
          <a:p>
            <a:pPr>
              <a:buFont typeface="+mj-lt"/>
              <a:buAutoNum type="arabicPeriod"/>
            </a:pPr>
            <a:endParaRPr lang="en-US" altLang="zh-CN" sz="22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1800"/>
              </a:spcBef>
              <a:buFont typeface="+mj-lt"/>
              <a:buAutoNum type="arabicPeriod"/>
            </a:pPr>
            <a:r>
              <a:rPr lang="en-US" altLang="zh-CN" sz="22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Primary Keywords:</a:t>
            </a:r>
            <a:r>
              <a:rPr lang="en-US" altLang="zh-CN" sz="22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Start with core terms directly related to your research question. For instance, "real estate transactions," "game theory," and "Bayesian persuasion."</a:t>
            </a:r>
          </a:p>
          <a:p>
            <a:pPr marL="742950" lvl="1" indent="-285750">
              <a:spcBef>
                <a:spcPts val="1800"/>
              </a:spcBef>
              <a:buFont typeface="+mj-lt"/>
              <a:buAutoNum type="arabicPeriod"/>
            </a:pPr>
            <a:r>
              <a:rPr lang="en-US" altLang="zh-CN" sz="22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Extended Keywords:</a:t>
            </a:r>
            <a:r>
              <a:rPr lang="en-US" altLang="zh-CN" sz="22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Include related terms to broaden the search scope, such as "property bidding," "market dynamics," "strategic communication in real estate," and "information asymmetry in property sales."</a:t>
            </a:r>
          </a:p>
          <a:p>
            <a:pPr marL="742950" lvl="1" indent="-285750">
              <a:spcBef>
                <a:spcPts val="1800"/>
              </a:spcBef>
              <a:buFont typeface="+mj-lt"/>
              <a:buAutoNum type="arabicPeriod"/>
            </a:pPr>
            <a:r>
              <a:rPr lang="en-US" altLang="zh-CN" sz="22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Total Search Strings:</a:t>
            </a:r>
            <a:r>
              <a:rPr lang="en-US" altLang="zh-CN" sz="22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Combine these primary and extended keywords in various ways to create a comprehensive list of search strings, ensuring a wide coverage of relevant topics.</a:t>
            </a:r>
          </a:p>
          <a:p>
            <a:pPr marL="0" indent="0">
              <a:buNone/>
            </a:pPr>
            <a:endParaRPr kumimoji="1"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788593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BA24D32C-97E3-028E-86EA-BDAAAE3E4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88952" cy="1325563"/>
          </a:xfrm>
        </p:spPr>
        <p:txBody>
          <a:bodyPr>
            <a:normAutofit/>
          </a:bodyPr>
          <a:lstStyle/>
          <a:p>
            <a:pPr algn="ctr"/>
            <a:r>
              <a:rPr kumimoji="1"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Criteria</a:t>
            </a:r>
            <a:endParaRPr kumimoji="1"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4AE646-6AB7-3509-5EFE-90C72BF62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Inclusion/Exclusion Criteria (C-I-M-O Paradigm):</a:t>
            </a:r>
          </a:p>
          <a:p>
            <a:pPr marL="0" indent="0">
              <a:spcBef>
                <a:spcPts val="1800"/>
              </a:spcBef>
              <a:buNone/>
            </a:pPr>
            <a:r>
              <a:rPr kumimoji="1"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1"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Context (C): </a:t>
            </a:r>
            <a:r>
              <a:rPr kumimoji="1"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studies that are set in the context of real estate markets, particularly those involving high-value transactions.</a:t>
            </a:r>
          </a:p>
          <a:p>
            <a:pPr marL="0" indent="0">
              <a:spcBef>
                <a:spcPts val="1800"/>
              </a:spcBef>
              <a:buNone/>
            </a:pPr>
            <a:r>
              <a:rPr kumimoji="1"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2. Intervention (I): </a:t>
            </a:r>
            <a:r>
              <a:rPr kumimoji="1"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studies where game theory or Bayesian persuasion are used as strategic tools or frameworks in real estate transactions.</a:t>
            </a:r>
          </a:p>
          <a:p>
            <a:pPr marL="0" indent="0">
              <a:spcBef>
                <a:spcPts val="1800"/>
              </a:spcBef>
              <a:buNone/>
            </a:pPr>
            <a:r>
              <a:rPr kumimoji="1"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3. Mechanism (M): </a:t>
            </a:r>
            <a:r>
              <a:rPr kumimoji="1"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for articles that explore how these theories influence bidder behavior or transaction outcomes.</a:t>
            </a:r>
          </a:p>
          <a:p>
            <a:pPr marL="0" indent="0">
              <a:spcBef>
                <a:spcPts val="1800"/>
              </a:spcBef>
              <a:buNone/>
            </a:pPr>
            <a:r>
              <a:rPr kumimoji="1"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1"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Outcome (O): </a:t>
            </a:r>
            <a:r>
              <a:rPr kumimoji="1"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studies that analyze the impact of these strategies on the bidding price, sale price, or market dynamics.</a:t>
            </a:r>
          </a:p>
          <a:p>
            <a:endParaRPr kumimoji="1"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88283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51CE1BD-4F2A-6BB7-5CCC-79E60D2DC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88952" cy="1325563"/>
          </a:xfrm>
        </p:spPr>
        <p:txBody>
          <a:bodyPr>
            <a:normAutofit/>
          </a:bodyPr>
          <a:lstStyle/>
          <a:p>
            <a:pPr algn="ctr"/>
            <a:r>
              <a:rPr kumimoji="1"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Criteria</a:t>
            </a:r>
            <a:endParaRPr kumimoji="1" lang="zh-CN" altLang="en-US" b="1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7850C1F-861F-B1F3-7A73-ABC448639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3.Source Selection:</a:t>
            </a:r>
          </a:p>
          <a:p>
            <a:pPr marL="0" indent="0">
              <a:buNone/>
            </a:pPr>
            <a:r>
              <a:rPr kumimoji="1"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databases and journals that are renowned for their focus on economics, real estate, and strategic decision-making to ensure the quality and relevance of the sources.</a:t>
            </a:r>
          </a:p>
          <a:p>
            <a:pPr marL="0" indent="0">
              <a:buNone/>
            </a:pPr>
            <a:endParaRPr kumimoji="1" lang="en-US" altLang="zh-C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kumimoji="1"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Manual Checks: </a:t>
            </a:r>
          </a:p>
          <a:p>
            <a:pPr marL="0" indent="0">
              <a:buNone/>
            </a:pPr>
            <a:r>
              <a:rPr kumimoji="1"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 manual checks on all publications that meet the search string criteria based on their abstracts, ensuring they are relevant to my topic.</a:t>
            </a:r>
          </a:p>
          <a:p>
            <a:pPr marL="0" indent="0">
              <a:buNone/>
            </a:pPr>
            <a:endParaRPr kumimoji="1"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kumimoji="1"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831129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372A8E11-7CB3-532D-C76A-C3565A2A1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kumimoji="1" lang="en-US" altLang="zh-CN" sz="3600" b="1" kern="12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40 articles</a:t>
            </a:r>
          </a:p>
        </p:txBody>
      </p:sp>
      <p:pic>
        <p:nvPicPr>
          <p:cNvPr id="5" name="内容占位符 4" descr="表格&#10;&#10;描述已自动生成">
            <a:extLst>
              <a:ext uri="{FF2B5EF4-FFF2-40B4-BE49-F238E27FC236}">
                <a16:creationId xmlns:a16="http://schemas.microsoft.com/office/drawing/2014/main" id="{A2F0F5C4-261C-B16D-F292-83040E50DA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59867" y="643466"/>
            <a:ext cx="5415598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009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32AEEBC8-9D30-42EF-95F2-386C2653FB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3529E97A-97C3-40EA-8A04-5C02398D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1E5CD114-6B18-C685-6EFA-6E80B28A6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265" y="630936"/>
            <a:ext cx="3997359" cy="1463040"/>
          </a:xfrm>
        </p:spPr>
        <p:txBody>
          <a:bodyPr anchor="ctr">
            <a:normAutofit/>
          </a:bodyPr>
          <a:lstStyle/>
          <a:p>
            <a:r>
              <a:rPr kumimoji="1" lang="en-US" altLang="zh-CN" sz="4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– set up</a:t>
            </a:r>
            <a:endParaRPr kumimoji="1" lang="zh-CN" altLang="en-US" sz="48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sketch line">
            <a:extLst>
              <a:ext uri="{FF2B5EF4-FFF2-40B4-BE49-F238E27FC236}">
                <a16:creationId xmlns:a16="http://schemas.microsoft.com/office/drawing/2014/main" id="{59FA8C2E-A5A7-4490-927A-7CD58343ED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66159" y="1353312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F5DC2DE-04AF-3326-9C51-74EBF820A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4462" y="630936"/>
            <a:ext cx="7074409" cy="1463040"/>
          </a:xfrm>
        </p:spPr>
        <p:txBody>
          <a:bodyPr anchor="ctr">
            <a:normAutofit/>
          </a:bodyPr>
          <a:lstStyle/>
          <a:p>
            <a:endParaRPr kumimoji="1" lang="en-US" altLang="zh-CN" sz="2200">
              <a:solidFill>
                <a:srgbClr val="FFFFFF"/>
              </a:solidFill>
            </a:endParaRPr>
          </a:p>
          <a:p>
            <a:endParaRPr kumimoji="1" lang="en-US" altLang="zh-CN" sz="2200">
              <a:solidFill>
                <a:srgbClr val="FFFFFF"/>
              </a:solidFill>
            </a:endParaRPr>
          </a:p>
          <a:p>
            <a:endParaRPr kumimoji="1" lang="en-US" altLang="zh-CN" sz="2200">
              <a:solidFill>
                <a:srgbClr val="FFFFFF"/>
              </a:solidFill>
            </a:endParaRPr>
          </a:p>
          <a:p>
            <a:endParaRPr kumimoji="1" lang="en-US" altLang="zh-CN" sz="2200">
              <a:solidFill>
                <a:srgbClr val="FFFFFF"/>
              </a:solidFill>
            </a:endParaRPr>
          </a:p>
          <a:p>
            <a:endParaRPr kumimoji="1" lang="en-US" altLang="zh-CN" sz="2200">
              <a:solidFill>
                <a:srgbClr val="FFFFFF"/>
              </a:solidFill>
            </a:endParaRPr>
          </a:p>
          <a:p>
            <a:endParaRPr kumimoji="1" lang="zh-CN" altLang="en-US" sz="2200">
              <a:solidFill>
                <a:srgbClr val="FFFFFF"/>
              </a:solidFill>
            </a:endParaRPr>
          </a:p>
        </p:txBody>
      </p:sp>
      <p:pic>
        <p:nvPicPr>
          <p:cNvPr id="49" name="图片 48" descr="图示&#10;&#10;描述已自动生成">
            <a:extLst>
              <a:ext uri="{FF2B5EF4-FFF2-40B4-BE49-F238E27FC236}">
                <a16:creationId xmlns:a16="http://schemas.microsoft.com/office/drawing/2014/main" id="{0CCC43B2-DE65-D2FB-B61F-5E69420846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298" y="3074738"/>
            <a:ext cx="8949403" cy="3152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591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742</Words>
  <Application>Microsoft Office PowerPoint</Application>
  <PresentationFormat>Widescreen</PresentationFormat>
  <Paragraphs>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等线</vt:lpstr>
      <vt:lpstr>等线 Light</vt:lpstr>
      <vt:lpstr>Arial</vt:lpstr>
      <vt:lpstr>Calibri</vt:lpstr>
      <vt:lpstr>Times New Roman</vt:lpstr>
      <vt:lpstr>Office 主题​​</vt:lpstr>
      <vt:lpstr>Strategies in Market Dynamics: Leveraging Game Theory and Bayesian Persuasion to Enhance High-Value Bidding in Real Estate Transactions </vt:lpstr>
      <vt:lpstr>Motivation and Background</vt:lpstr>
      <vt:lpstr>Research Questions</vt:lpstr>
      <vt:lpstr>Literature Review</vt:lpstr>
      <vt:lpstr>Criteria</vt:lpstr>
      <vt:lpstr>Criteria</vt:lpstr>
      <vt:lpstr>Criteria</vt:lpstr>
      <vt:lpstr>40 articles</vt:lpstr>
      <vt:lpstr>Model – set up</vt:lpstr>
      <vt:lpstr>Model - timing</vt:lpstr>
      <vt:lpstr>Model - belief</vt:lpstr>
      <vt:lpstr>Assumptions</vt:lpstr>
      <vt:lpstr>Results and Future Study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Strategies in Market Dynamics: Leveraging Game Theory and Bayesian Persuasion to Enhance High-Value Bidding in Real Estate Transactions</dc:title>
  <dc:creator>Guo, Qi</dc:creator>
  <cp:lastModifiedBy>Mahoney, Joseph T</cp:lastModifiedBy>
  <cp:revision>19</cp:revision>
  <cp:lastPrinted>2023-12-03T16:30:51Z</cp:lastPrinted>
  <dcterms:created xsi:type="dcterms:W3CDTF">2023-11-29T15:15:10Z</dcterms:created>
  <dcterms:modified xsi:type="dcterms:W3CDTF">2023-12-03T16:50:37Z</dcterms:modified>
</cp:coreProperties>
</file>